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13"/>
  </p:notesMasterIdLst>
  <p:sldIdLst>
    <p:sldId id="313" r:id="rId2"/>
    <p:sldId id="278" r:id="rId3"/>
    <p:sldId id="279" r:id="rId4"/>
    <p:sldId id="280" r:id="rId5"/>
    <p:sldId id="282" r:id="rId6"/>
    <p:sldId id="284" r:id="rId7"/>
    <p:sldId id="285" r:id="rId8"/>
    <p:sldId id="314" r:id="rId9"/>
    <p:sldId id="315" r:id="rId10"/>
    <p:sldId id="271" r:id="rId11"/>
    <p:sldId id="30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5782736-C75A-4DDA-1532-4D71CEB915FA}" name="Marturano, Andrew" initials="MA" userId="S::amartura@depaul.edu::52f3a076-206e-42d4-a99b-84ae6928615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77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4CED2C-1413-2091-0E21-D24A721D077E}" v="63" dt="2024-10-24T08:29:54.714"/>
    <p1510:client id="{5245CAB6-C582-6DB8-F415-BD9E03AF39A0}" v="184" dt="2024-10-24T15:51:42.494"/>
    <p1510:client id="{70BF3778-EC67-2B55-32ED-B241BE5A22ED}" v="6" dt="2024-10-24T08:45:45.427"/>
    <p1510:client id="{D18702DA-22A9-6DD6-FC57-034BD10F5B15}" v="405" dt="2024-10-24T08:24:15.470"/>
    <p1510:client id="{D96084EF-4532-57C2-820C-B707DCF3BAC3}" v="24" dt="2024-10-24T08:39:36.643"/>
    <p1510:client id="{FADC5F76-60E3-1EA3-1D04-164B8770AAFF}" v="35" dt="2024-10-24T15:40:55.4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E170FC-647D-4553-AAF4-266802030217}" type="datetimeFigureOut">
              <a:t>3/3/2025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6C4567-4BC6-4C92-AF4A-D8E281D6D6B6}" type="slidenum">
              <a:t>‹#›</a:t>
            </a:fld>
            <a:endParaRPr lang="en-US"/>
          </a:p>
        </p:txBody>
      </p:sp>
    </p:spTree>
    <p:extLst>
      <p:ext uri="{BB962C8B-B14F-4D97-AF65-F5344CB8AC3E}">
        <p14:creationId xmlns:p14="http://schemas.microsoft.com/office/powerpoint/2010/main" val="2355937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endParaRPr lang="en-US">
              <a:cs typeface="Calibri"/>
            </a:endParaRPr>
          </a:p>
        </p:txBody>
      </p:sp>
      <p:sp>
        <p:nvSpPr>
          <p:cNvPr id="4" name="Slide Number Placeholder 3"/>
          <p:cNvSpPr>
            <a:spLocks noGrp="1"/>
          </p:cNvSpPr>
          <p:nvPr>
            <p:ph type="sldNum" sz="quarter" idx="5"/>
          </p:nvPr>
        </p:nvSpPr>
        <p:spPr/>
        <p:txBody>
          <a:bodyPr/>
          <a:lstStyle/>
          <a:p>
            <a:fld id="{A56C4567-4BC6-4C92-AF4A-D8E281D6D6B6}" type="slidenum">
              <a:t>3</a:t>
            </a:fld>
            <a:endParaRPr lang="en-US"/>
          </a:p>
        </p:txBody>
      </p:sp>
    </p:spTree>
    <p:extLst>
      <p:ext uri="{BB962C8B-B14F-4D97-AF65-F5344CB8AC3E}">
        <p14:creationId xmlns:p14="http://schemas.microsoft.com/office/powerpoint/2010/main" val="1378947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buFontTx/>
              <a:buChar char="-"/>
            </a:pPr>
            <a:r>
              <a:rPr lang="en-US" sz="1200">
                <a:latin typeface="Meiryo" panose="020B0604030504040204" pitchFamily="34" charset="-128"/>
                <a:ea typeface="Meiryo" panose="020B0604030504040204" pitchFamily="34" charset="-128"/>
              </a:rPr>
              <a:t>Dr. Enid Montague</a:t>
            </a:r>
          </a:p>
          <a:p>
            <a:pPr lvl="2">
              <a:buFontTx/>
              <a:buChar char="-"/>
            </a:pPr>
            <a:r>
              <a:rPr lang="en-US" sz="1200">
                <a:latin typeface="Meiryo" panose="020B0604030504040204" pitchFamily="34" charset="-128"/>
                <a:ea typeface="Meiryo" panose="020B0604030504040204" pitchFamily="34" charset="-128"/>
              </a:rPr>
              <a:t>Douglas Bruce</a:t>
            </a:r>
          </a:p>
          <a:p>
            <a:pPr lvl="2">
              <a:buFontTx/>
              <a:buChar char="-"/>
            </a:pPr>
            <a:r>
              <a:rPr lang="en-US" sz="1200">
                <a:latin typeface="Meiryo" panose="020B0604030504040204" pitchFamily="34" charset="-128"/>
                <a:ea typeface="Meiryo" panose="020B0604030504040204" pitchFamily="34" charset="-128"/>
              </a:rPr>
              <a:t>Elissa Foster</a:t>
            </a:r>
          </a:p>
          <a:p>
            <a:pPr lvl="3">
              <a:buFontTx/>
              <a:buChar char="-"/>
            </a:pPr>
            <a:r>
              <a:rPr lang="en-US" sz="1000">
                <a:latin typeface="Meiryo" panose="020B0604030504040204" pitchFamily="34" charset="-128"/>
                <a:ea typeface="Meiryo" panose="020B0604030504040204" pitchFamily="34" charset="-128"/>
              </a:rPr>
              <a:t>Degnan Lawrence</a:t>
            </a:r>
          </a:p>
          <a:p>
            <a:endParaRPr lang="en-US"/>
          </a:p>
        </p:txBody>
      </p:sp>
      <p:sp>
        <p:nvSpPr>
          <p:cNvPr id="4" name="Slide Number Placeholder 3"/>
          <p:cNvSpPr>
            <a:spLocks noGrp="1"/>
          </p:cNvSpPr>
          <p:nvPr>
            <p:ph type="sldNum" sz="quarter" idx="5"/>
          </p:nvPr>
        </p:nvSpPr>
        <p:spPr/>
        <p:txBody>
          <a:bodyPr/>
          <a:lstStyle/>
          <a:p>
            <a:fld id="{B0E53530-6649-4733-BA9E-A15CEBAC94E9}" type="slidenum">
              <a:rPr lang="en-US" smtClean="0"/>
              <a:t>10</a:t>
            </a:fld>
            <a:endParaRPr lang="en-US"/>
          </a:p>
        </p:txBody>
      </p:sp>
    </p:spTree>
    <p:extLst>
      <p:ext uri="{BB962C8B-B14F-4D97-AF65-F5344CB8AC3E}">
        <p14:creationId xmlns:p14="http://schemas.microsoft.com/office/powerpoint/2010/main" val="3624507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12D05-33D4-35A9-C00A-E25C252F15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2DA0A695-4EBE-391B-36AC-936E586E2D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324D138-2015-3FF1-6B4E-43CE6F4F84BE}"/>
              </a:ext>
            </a:extLst>
          </p:cNvPr>
          <p:cNvSpPr>
            <a:spLocks noGrp="1"/>
          </p:cNvSpPr>
          <p:nvPr>
            <p:ph type="dt" sz="half" idx="10"/>
          </p:nvPr>
        </p:nvSpPr>
        <p:spPr/>
        <p:txBody>
          <a:bodyPr/>
          <a:lstStyle/>
          <a:p>
            <a:fld id="{CF342D53-38FE-6346-9824-811DD8E7C54E}" type="datetimeFigureOut">
              <a:rPr lang="en-GB" smtClean="0"/>
              <a:t>03/03/2025</a:t>
            </a:fld>
            <a:endParaRPr lang="en-GB"/>
          </a:p>
        </p:txBody>
      </p:sp>
      <p:sp>
        <p:nvSpPr>
          <p:cNvPr id="5" name="Footer Placeholder 4">
            <a:extLst>
              <a:ext uri="{FF2B5EF4-FFF2-40B4-BE49-F238E27FC236}">
                <a16:creationId xmlns:a16="http://schemas.microsoft.com/office/drawing/2014/main" id="{FD7C0FED-3828-CFF9-4650-6A59B3A3BE9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E398163-B668-C8DC-52CA-61CFF2AD066C}"/>
              </a:ext>
            </a:extLst>
          </p:cNvPr>
          <p:cNvSpPr>
            <a:spLocks noGrp="1"/>
          </p:cNvSpPr>
          <p:nvPr>
            <p:ph type="sldNum" sz="quarter" idx="12"/>
          </p:nvPr>
        </p:nvSpPr>
        <p:spPr/>
        <p:txBody>
          <a:bodyPr/>
          <a:lstStyle/>
          <a:p>
            <a:fld id="{2FE4FA28-1102-6646-8557-B6A06E670440}" type="slidenum">
              <a:rPr lang="en-GB" smtClean="0"/>
              <a:t>‹#›</a:t>
            </a:fld>
            <a:endParaRPr lang="en-GB"/>
          </a:p>
        </p:txBody>
      </p:sp>
    </p:spTree>
    <p:extLst>
      <p:ext uri="{BB962C8B-B14F-4D97-AF65-F5344CB8AC3E}">
        <p14:creationId xmlns:p14="http://schemas.microsoft.com/office/powerpoint/2010/main" val="1096568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6D48F-97DC-89E4-361A-BC4AAFFC62D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CD3D2AF-E17E-3064-3794-194E760C411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50B6BEF-A5DF-384B-C2F2-73989F2BEFE5}"/>
              </a:ext>
            </a:extLst>
          </p:cNvPr>
          <p:cNvSpPr>
            <a:spLocks noGrp="1"/>
          </p:cNvSpPr>
          <p:nvPr>
            <p:ph type="dt" sz="half" idx="10"/>
          </p:nvPr>
        </p:nvSpPr>
        <p:spPr/>
        <p:txBody>
          <a:bodyPr/>
          <a:lstStyle/>
          <a:p>
            <a:fld id="{CF342D53-38FE-6346-9824-811DD8E7C54E}" type="datetimeFigureOut">
              <a:rPr lang="en-GB" smtClean="0"/>
              <a:t>03/03/2025</a:t>
            </a:fld>
            <a:endParaRPr lang="en-GB"/>
          </a:p>
        </p:txBody>
      </p:sp>
      <p:sp>
        <p:nvSpPr>
          <p:cNvPr id="5" name="Footer Placeholder 4">
            <a:extLst>
              <a:ext uri="{FF2B5EF4-FFF2-40B4-BE49-F238E27FC236}">
                <a16:creationId xmlns:a16="http://schemas.microsoft.com/office/drawing/2014/main" id="{54020356-6A50-F3D3-2BE1-2C9AAD5165C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BEB9E33-2E00-86F8-A32F-C1932994352A}"/>
              </a:ext>
            </a:extLst>
          </p:cNvPr>
          <p:cNvSpPr>
            <a:spLocks noGrp="1"/>
          </p:cNvSpPr>
          <p:nvPr>
            <p:ph type="sldNum" sz="quarter" idx="12"/>
          </p:nvPr>
        </p:nvSpPr>
        <p:spPr/>
        <p:txBody>
          <a:bodyPr/>
          <a:lstStyle/>
          <a:p>
            <a:fld id="{2FE4FA28-1102-6646-8557-B6A06E670440}" type="slidenum">
              <a:rPr lang="en-GB" smtClean="0"/>
              <a:t>‹#›</a:t>
            </a:fld>
            <a:endParaRPr lang="en-GB"/>
          </a:p>
        </p:txBody>
      </p:sp>
    </p:spTree>
    <p:extLst>
      <p:ext uri="{BB962C8B-B14F-4D97-AF65-F5344CB8AC3E}">
        <p14:creationId xmlns:p14="http://schemas.microsoft.com/office/powerpoint/2010/main" val="340145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B56549-EC84-97D6-A549-598D6D763F8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04EC564-0B29-000A-403D-61E5378BC52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537A28D-DE8D-A263-3FB5-DFA8B9CDF223}"/>
              </a:ext>
            </a:extLst>
          </p:cNvPr>
          <p:cNvSpPr>
            <a:spLocks noGrp="1"/>
          </p:cNvSpPr>
          <p:nvPr>
            <p:ph type="dt" sz="half" idx="10"/>
          </p:nvPr>
        </p:nvSpPr>
        <p:spPr/>
        <p:txBody>
          <a:bodyPr/>
          <a:lstStyle/>
          <a:p>
            <a:fld id="{CF342D53-38FE-6346-9824-811DD8E7C54E}" type="datetimeFigureOut">
              <a:rPr lang="en-GB" smtClean="0"/>
              <a:t>03/03/2025</a:t>
            </a:fld>
            <a:endParaRPr lang="en-GB"/>
          </a:p>
        </p:txBody>
      </p:sp>
      <p:sp>
        <p:nvSpPr>
          <p:cNvPr id="5" name="Footer Placeholder 4">
            <a:extLst>
              <a:ext uri="{FF2B5EF4-FFF2-40B4-BE49-F238E27FC236}">
                <a16:creationId xmlns:a16="http://schemas.microsoft.com/office/drawing/2014/main" id="{2613C3DD-9E9B-48F0-8C64-76554517AF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D97F1F2-AD1F-E936-4441-450186913911}"/>
              </a:ext>
            </a:extLst>
          </p:cNvPr>
          <p:cNvSpPr>
            <a:spLocks noGrp="1"/>
          </p:cNvSpPr>
          <p:nvPr>
            <p:ph type="sldNum" sz="quarter" idx="12"/>
          </p:nvPr>
        </p:nvSpPr>
        <p:spPr/>
        <p:txBody>
          <a:bodyPr/>
          <a:lstStyle/>
          <a:p>
            <a:fld id="{2FE4FA28-1102-6646-8557-B6A06E670440}" type="slidenum">
              <a:rPr lang="en-GB" smtClean="0"/>
              <a:t>‹#›</a:t>
            </a:fld>
            <a:endParaRPr lang="en-GB"/>
          </a:p>
        </p:txBody>
      </p:sp>
    </p:spTree>
    <p:extLst>
      <p:ext uri="{BB962C8B-B14F-4D97-AF65-F5344CB8AC3E}">
        <p14:creationId xmlns:p14="http://schemas.microsoft.com/office/powerpoint/2010/main" val="609646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53B29-2613-B865-81BD-C1B272D59C7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D3726E6-B8B3-375F-B19D-D097F6EEE4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3728169-93A9-09A0-E17A-A02CA44D66E4}"/>
              </a:ext>
            </a:extLst>
          </p:cNvPr>
          <p:cNvSpPr>
            <a:spLocks noGrp="1"/>
          </p:cNvSpPr>
          <p:nvPr>
            <p:ph type="dt" sz="half" idx="10"/>
          </p:nvPr>
        </p:nvSpPr>
        <p:spPr/>
        <p:txBody>
          <a:bodyPr/>
          <a:lstStyle/>
          <a:p>
            <a:fld id="{CF342D53-38FE-6346-9824-811DD8E7C54E}" type="datetimeFigureOut">
              <a:rPr lang="en-GB" smtClean="0"/>
              <a:t>03/03/2025</a:t>
            </a:fld>
            <a:endParaRPr lang="en-GB"/>
          </a:p>
        </p:txBody>
      </p:sp>
      <p:sp>
        <p:nvSpPr>
          <p:cNvPr id="5" name="Footer Placeholder 4">
            <a:extLst>
              <a:ext uri="{FF2B5EF4-FFF2-40B4-BE49-F238E27FC236}">
                <a16:creationId xmlns:a16="http://schemas.microsoft.com/office/drawing/2014/main" id="{EA0DC8A5-13A9-C644-0BAB-41E18A1E842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0DE68BA-C6BE-49FD-2CE0-6572E389A30A}"/>
              </a:ext>
            </a:extLst>
          </p:cNvPr>
          <p:cNvSpPr>
            <a:spLocks noGrp="1"/>
          </p:cNvSpPr>
          <p:nvPr>
            <p:ph type="sldNum" sz="quarter" idx="12"/>
          </p:nvPr>
        </p:nvSpPr>
        <p:spPr/>
        <p:txBody>
          <a:bodyPr/>
          <a:lstStyle/>
          <a:p>
            <a:fld id="{2FE4FA28-1102-6646-8557-B6A06E670440}" type="slidenum">
              <a:rPr lang="en-GB" smtClean="0"/>
              <a:t>‹#›</a:t>
            </a:fld>
            <a:endParaRPr lang="en-GB"/>
          </a:p>
        </p:txBody>
      </p:sp>
    </p:spTree>
    <p:extLst>
      <p:ext uri="{BB962C8B-B14F-4D97-AF65-F5344CB8AC3E}">
        <p14:creationId xmlns:p14="http://schemas.microsoft.com/office/powerpoint/2010/main" val="1263608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F39D0-CCBF-D2E7-F6F4-2D419D492B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80CD5AB3-AA33-D64C-8CC3-56997735E5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431553-9CA9-E1F4-2DBB-D8BB19440C10}"/>
              </a:ext>
            </a:extLst>
          </p:cNvPr>
          <p:cNvSpPr>
            <a:spLocks noGrp="1"/>
          </p:cNvSpPr>
          <p:nvPr>
            <p:ph type="dt" sz="half" idx="10"/>
          </p:nvPr>
        </p:nvSpPr>
        <p:spPr/>
        <p:txBody>
          <a:bodyPr/>
          <a:lstStyle/>
          <a:p>
            <a:fld id="{CF342D53-38FE-6346-9824-811DD8E7C54E}" type="datetimeFigureOut">
              <a:rPr lang="en-GB" smtClean="0"/>
              <a:t>03/03/2025</a:t>
            </a:fld>
            <a:endParaRPr lang="en-GB"/>
          </a:p>
        </p:txBody>
      </p:sp>
      <p:sp>
        <p:nvSpPr>
          <p:cNvPr id="5" name="Footer Placeholder 4">
            <a:extLst>
              <a:ext uri="{FF2B5EF4-FFF2-40B4-BE49-F238E27FC236}">
                <a16:creationId xmlns:a16="http://schemas.microsoft.com/office/drawing/2014/main" id="{08F27B14-F817-AB0A-2A34-261A8070D54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65C612A-57B5-8B6A-97D6-E8C0FCB915F6}"/>
              </a:ext>
            </a:extLst>
          </p:cNvPr>
          <p:cNvSpPr>
            <a:spLocks noGrp="1"/>
          </p:cNvSpPr>
          <p:nvPr>
            <p:ph type="sldNum" sz="quarter" idx="12"/>
          </p:nvPr>
        </p:nvSpPr>
        <p:spPr/>
        <p:txBody>
          <a:bodyPr/>
          <a:lstStyle/>
          <a:p>
            <a:fld id="{2FE4FA28-1102-6646-8557-B6A06E670440}" type="slidenum">
              <a:rPr lang="en-GB" smtClean="0"/>
              <a:t>‹#›</a:t>
            </a:fld>
            <a:endParaRPr lang="en-GB"/>
          </a:p>
        </p:txBody>
      </p:sp>
    </p:spTree>
    <p:extLst>
      <p:ext uri="{BB962C8B-B14F-4D97-AF65-F5344CB8AC3E}">
        <p14:creationId xmlns:p14="http://schemas.microsoft.com/office/powerpoint/2010/main" val="4012747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5BA6C-2D28-FB7B-9BD3-13C45AD0455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50230A4-A74D-AA6C-6D9E-B8DD533FC3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BDB9C21-2554-9348-1034-04011723BCD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26CC506-9233-1EB7-6B4E-BEB3D4191B8C}"/>
              </a:ext>
            </a:extLst>
          </p:cNvPr>
          <p:cNvSpPr>
            <a:spLocks noGrp="1"/>
          </p:cNvSpPr>
          <p:nvPr>
            <p:ph type="dt" sz="half" idx="10"/>
          </p:nvPr>
        </p:nvSpPr>
        <p:spPr/>
        <p:txBody>
          <a:bodyPr/>
          <a:lstStyle/>
          <a:p>
            <a:fld id="{CF342D53-38FE-6346-9824-811DD8E7C54E}" type="datetimeFigureOut">
              <a:rPr lang="en-GB" smtClean="0"/>
              <a:t>03/03/2025</a:t>
            </a:fld>
            <a:endParaRPr lang="en-GB"/>
          </a:p>
        </p:txBody>
      </p:sp>
      <p:sp>
        <p:nvSpPr>
          <p:cNvPr id="6" name="Footer Placeholder 5">
            <a:extLst>
              <a:ext uri="{FF2B5EF4-FFF2-40B4-BE49-F238E27FC236}">
                <a16:creationId xmlns:a16="http://schemas.microsoft.com/office/drawing/2014/main" id="{E62443BB-6DA9-35D4-9B8A-795FA2CA1D1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29418CE-9BAF-6D6E-DAE7-B67C729DFBAF}"/>
              </a:ext>
            </a:extLst>
          </p:cNvPr>
          <p:cNvSpPr>
            <a:spLocks noGrp="1"/>
          </p:cNvSpPr>
          <p:nvPr>
            <p:ph type="sldNum" sz="quarter" idx="12"/>
          </p:nvPr>
        </p:nvSpPr>
        <p:spPr/>
        <p:txBody>
          <a:bodyPr/>
          <a:lstStyle/>
          <a:p>
            <a:fld id="{2FE4FA28-1102-6646-8557-B6A06E670440}" type="slidenum">
              <a:rPr lang="en-GB" smtClean="0"/>
              <a:t>‹#›</a:t>
            </a:fld>
            <a:endParaRPr lang="en-GB"/>
          </a:p>
        </p:txBody>
      </p:sp>
    </p:spTree>
    <p:extLst>
      <p:ext uri="{BB962C8B-B14F-4D97-AF65-F5344CB8AC3E}">
        <p14:creationId xmlns:p14="http://schemas.microsoft.com/office/powerpoint/2010/main" val="1809201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426F7-B108-B45B-CA15-47103F8738F8}"/>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239A343-FC87-436A-2F6D-34A54E64FB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84BEB1-9565-8AD5-32F7-557D72EB1B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EDB8773-C604-453C-A3A4-720C9192CE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DF0FA2-D99E-E22B-B56E-FD0917A2BE4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8B60284-2232-378A-FCF3-C01754DB63CA}"/>
              </a:ext>
            </a:extLst>
          </p:cNvPr>
          <p:cNvSpPr>
            <a:spLocks noGrp="1"/>
          </p:cNvSpPr>
          <p:nvPr>
            <p:ph type="dt" sz="half" idx="10"/>
          </p:nvPr>
        </p:nvSpPr>
        <p:spPr/>
        <p:txBody>
          <a:bodyPr/>
          <a:lstStyle/>
          <a:p>
            <a:fld id="{CF342D53-38FE-6346-9824-811DD8E7C54E}" type="datetimeFigureOut">
              <a:rPr lang="en-GB" smtClean="0"/>
              <a:t>03/03/2025</a:t>
            </a:fld>
            <a:endParaRPr lang="en-GB"/>
          </a:p>
        </p:txBody>
      </p:sp>
      <p:sp>
        <p:nvSpPr>
          <p:cNvPr id="8" name="Footer Placeholder 7">
            <a:extLst>
              <a:ext uri="{FF2B5EF4-FFF2-40B4-BE49-F238E27FC236}">
                <a16:creationId xmlns:a16="http://schemas.microsoft.com/office/drawing/2014/main" id="{31CF293D-B3B1-6098-735C-0D567EFC233E}"/>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0330E8B-BACA-91EE-59E3-561B7E727C5B}"/>
              </a:ext>
            </a:extLst>
          </p:cNvPr>
          <p:cNvSpPr>
            <a:spLocks noGrp="1"/>
          </p:cNvSpPr>
          <p:nvPr>
            <p:ph type="sldNum" sz="quarter" idx="12"/>
          </p:nvPr>
        </p:nvSpPr>
        <p:spPr/>
        <p:txBody>
          <a:bodyPr/>
          <a:lstStyle/>
          <a:p>
            <a:fld id="{2FE4FA28-1102-6646-8557-B6A06E670440}" type="slidenum">
              <a:rPr lang="en-GB" smtClean="0"/>
              <a:t>‹#›</a:t>
            </a:fld>
            <a:endParaRPr lang="en-GB"/>
          </a:p>
        </p:txBody>
      </p:sp>
    </p:spTree>
    <p:extLst>
      <p:ext uri="{BB962C8B-B14F-4D97-AF65-F5344CB8AC3E}">
        <p14:creationId xmlns:p14="http://schemas.microsoft.com/office/powerpoint/2010/main" val="1069834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C014F-939B-8653-2165-1BCBC3DBC71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6DA47EF-5070-1C94-19C1-81AA5176BFB6}"/>
              </a:ext>
            </a:extLst>
          </p:cNvPr>
          <p:cNvSpPr>
            <a:spLocks noGrp="1"/>
          </p:cNvSpPr>
          <p:nvPr>
            <p:ph type="dt" sz="half" idx="10"/>
          </p:nvPr>
        </p:nvSpPr>
        <p:spPr/>
        <p:txBody>
          <a:bodyPr/>
          <a:lstStyle/>
          <a:p>
            <a:fld id="{CF342D53-38FE-6346-9824-811DD8E7C54E}" type="datetimeFigureOut">
              <a:rPr lang="en-GB" smtClean="0"/>
              <a:t>03/03/2025</a:t>
            </a:fld>
            <a:endParaRPr lang="en-GB"/>
          </a:p>
        </p:txBody>
      </p:sp>
      <p:sp>
        <p:nvSpPr>
          <p:cNvPr id="4" name="Footer Placeholder 3">
            <a:extLst>
              <a:ext uri="{FF2B5EF4-FFF2-40B4-BE49-F238E27FC236}">
                <a16:creationId xmlns:a16="http://schemas.microsoft.com/office/drawing/2014/main" id="{A18B828C-0621-4B65-88E5-C93DD1C4D0F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8EA7168-0866-9614-44E9-481F7A1BC802}"/>
              </a:ext>
            </a:extLst>
          </p:cNvPr>
          <p:cNvSpPr>
            <a:spLocks noGrp="1"/>
          </p:cNvSpPr>
          <p:nvPr>
            <p:ph type="sldNum" sz="quarter" idx="12"/>
          </p:nvPr>
        </p:nvSpPr>
        <p:spPr/>
        <p:txBody>
          <a:bodyPr/>
          <a:lstStyle/>
          <a:p>
            <a:fld id="{2FE4FA28-1102-6646-8557-B6A06E670440}" type="slidenum">
              <a:rPr lang="en-GB" smtClean="0"/>
              <a:t>‹#›</a:t>
            </a:fld>
            <a:endParaRPr lang="en-GB"/>
          </a:p>
        </p:txBody>
      </p:sp>
    </p:spTree>
    <p:extLst>
      <p:ext uri="{BB962C8B-B14F-4D97-AF65-F5344CB8AC3E}">
        <p14:creationId xmlns:p14="http://schemas.microsoft.com/office/powerpoint/2010/main" val="4095541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9C3BAD-8FE6-1100-B335-4AF459F95A31}"/>
              </a:ext>
            </a:extLst>
          </p:cNvPr>
          <p:cNvSpPr>
            <a:spLocks noGrp="1"/>
          </p:cNvSpPr>
          <p:nvPr>
            <p:ph type="dt" sz="half" idx="10"/>
          </p:nvPr>
        </p:nvSpPr>
        <p:spPr/>
        <p:txBody>
          <a:bodyPr/>
          <a:lstStyle/>
          <a:p>
            <a:fld id="{CF342D53-38FE-6346-9824-811DD8E7C54E}" type="datetimeFigureOut">
              <a:rPr lang="en-GB" smtClean="0"/>
              <a:t>03/03/2025</a:t>
            </a:fld>
            <a:endParaRPr lang="en-GB"/>
          </a:p>
        </p:txBody>
      </p:sp>
      <p:sp>
        <p:nvSpPr>
          <p:cNvPr id="3" name="Footer Placeholder 2">
            <a:extLst>
              <a:ext uri="{FF2B5EF4-FFF2-40B4-BE49-F238E27FC236}">
                <a16:creationId xmlns:a16="http://schemas.microsoft.com/office/drawing/2014/main" id="{5310CEC1-44F0-E2F2-D0D7-A61BF91CC9B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FD59422-6A7A-A96C-52D1-40A9F5EC1ACF}"/>
              </a:ext>
            </a:extLst>
          </p:cNvPr>
          <p:cNvSpPr>
            <a:spLocks noGrp="1"/>
          </p:cNvSpPr>
          <p:nvPr>
            <p:ph type="sldNum" sz="quarter" idx="12"/>
          </p:nvPr>
        </p:nvSpPr>
        <p:spPr/>
        <p:txBody>
          <a:bodyPr/>
          <a:lstStyle/>
          <a:p>
            <a:fld id="{2FE4FA28-1102-6646-8557-B6A06E670440}" type="slidenum">
              <a:rPr lang="en-GB" smtClean="0"/>
              <a:t>‹#›</a:t>
            </a:fld>
            <a:endParaRPr lang="en-GB"/>
          </a:p>
        </p:txBody>
      </p:sp>
    </p:spTree>
    <p:extLst>
      <p:ext uri="{BB962C8B-B14F-4D97-AF65-F5344CB8AC3E}">
        <p14:creationId xmlns:p14="http://schemas.microsoft.com/office/powerpoint/2010/main" val="3528468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3DF9C-A56E-BD31-9ABD-E99812CAC4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4E06F9D-D044-FF81-38D5-C8C0E97946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7B13A95-32DC-88F9-BE4A-F6F5DB1268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A2C9A-34B4-481C-EDA4-F11B2F82153F}"/>
              </a:ext>
            </a:extLst>
          </p:cNvPr>
          <p:cNvSpPr>
            <a:spLocks noGrp="1"/>
          </p:cNvSpPr>
          <p:nvPr>
            <p:ph type="dt" sz="half" idx="10"/>
          </p:nvPr>
        </p:nvSpPr>
        <p:spPr/>
        <p:txBody>
          <a:bodyPr/>
          <a:lstStyle/>
          <a:p>
            <a:fld id="{CF342D53-38FE-6346-9824-811DD8E7C54E}" type="datetimeFigureOut">
              <a:rPr lang="en-GB" smtClean="0"/>
              <a:t>03/03/2025</a:t>
            </a:fld>
            <a:endParaRPr lang="en-GB"/>
          </a:p>
        </p:txBody>
      </p:sp>
      <p:sp>
        <p:nvSpPr>
          <p:cNvPr id="6" name="Footer Placeholder 5">
            <a:extLst>
              <a:ext uri="{FF2B5EF4-FFF2-40B4-BE49-F238E27FC236}">
                <a16:creationId xmlns:a16="http://schemas.microsoft.com/office/drawing/2014/main" id="{9C432692-4292-F371-D238-BCA664096A7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306616-28B9-71AD-69BE-8A0A4AE46523}"/>
              </a:ext>
            </a:extLst>
          </p:cNvPr>
          <p:cNvSpPr>
            <a:spLocks noGrp="1"/>
          </p:cNvSpPr>
          <p:nvPr>
            <p:ph type="sldNum" sz="quarter" idx="12"/>
          </p:nvPr>
        </p:nvSpPr>
        <p:spPr/>
        <p:txBody>
          <a:bodyPr/>
          <a:lstStyle/>
          <a:p>
            <a:fld id="{2FE4FA28-1102-6646-8557-B6A06E670440}" type="slidenum">
              <a:rPr lang="en-GB" smtClean="0"/>
              <a:t>‹#›</a:t>
            </a:fld>
            <a:endParaRPr lang="en-GB"/>
          </a:p>
        </p:txBody>
      </p:sp>
    </p:spTree>
    <p:extLst>
      <p:ext uri="{BB962C8B-B14F-4D97-AF65-F5344CB8AC3E}">
        <p14:creationId xmlns:p14="http://schemas.microsoft.com/office/powerpoint/2010/main" val="3555419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68A47-1C7D-A64B-58A5-F4E5AEB0EB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8451447-7465-B5C6-FC47-004B8C34C6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B228277-E599-A8EA-45FD-0995E31C50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ED6742-3AA5-8157-007C-2B81AD03FD27}"/>
              </a:ext>
            </a:extLst>
          </p:cNvPr>
          <p:cNvSpPr>
            <a:spLocks noGrp="1"/>
          </p:cNvSpPr>
          <p:nvPr>
            <p:ph type="dt" sz="half" idx="10"/>
          </p:nvPr>
        </p:nvSpPr>
        <p:spPr/>
        <p:txBody>
          <a:bodyPr/>
          <a:lstStyle/>
          <a:p>
            <a:fld id="{CF342D53-38FE-6346-9824-811DD8E7C54E}" type="datetimeFigureOut">
              <a:rPr lang="en-GB" smtClean="0"/>
              <a:t>03/03/2025</a:t>
            </a:fld>
            <a:endParaRPr lang="en-GB"/>
          </a:p>
        </p:txBody>
      </p:sp>
      <p:sp>
        <p:nvSpPr>
          <p:cNvPr id="6" name="Footer Placeholder 5">
            <a:extLst>
              <a:ext uri="{FF2B5EF4-FFF2-40B4-BE49-F238E27FC236}">
                <a16:creationId xmlns:a16="http://schemas.microsoft.com/office/drawing/2014/main" id="{DE1DE281-AF56-F2DC-65B6-ADDFE4A237A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2AAF846-79BF-C755-2915-29D906AEAF21}"/>
              </a:ext>
            </a:extLst>
          </p:cNvPr>
          <p:cNvSpPr>
            <a:spLocks noGrp="1"/>
          </p:cNvSpPr>
          <p:nvPr>
            <p:ph type="sldNum" sz="quarter" idx="12"/>
          </p:nvPr>
        </p:nvSpPr>
        <p:spPr/>
        <p:txBody>
          <a:bodyPr/>
          <a:lstStyle/>
          <a:p>
            <a:fld id="{2FE4FA28-1102-6646-8557-B6A06E670440}" type="slidenum">
              <a:rPr lang="en-GB" smtClean="0"/>
              <a:t>‹#›</a:t>
            </a:fld>
            <a:endParaRPr lang="en-GB"/>
          </a:p>
        </p:txBody>
      </p:sp>
    </p:spTree>
    <p:extLst>
      <p:ext uri="{BB962C8B-B14F-4D97-AF65-F5344CB8AC3E}">
        <p14:creationId xmlns:p14="http://schemas.microsoft.com/office/powerpoint/2010/main" val="11883579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963D96-0443-4033-BBFE-359ACD431C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985EAA9-088E-8BA7-B3BE-E7FAC6E4F0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30D7ADD-4C57-F05C-60AD-8677BFCA3B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342D53-38FE-6346-9824-811DD8E7C54E}" type="datetimeFigureOut">
              <a:rPr lang="en-GB" smtClean="0"/>
              <a:t>03/03/2025</a:t>
            </a:fld>
            <a:endParaRPr lang="en-GB"/>
          </a:p>
        </p:txBody>
      </p:sp>
      <p:sp>
        <p:nvSpPr>
          <p:cNvPr id="5" name="Footer Placeholder 4">
            <a:extLst>
              <a:ext uri="{FF2B5EF4-FFF2-40B4-BE49-F238E27FC236}">
                <a16:creationId xmlns:a16="http://schemas.microsoft.com/office/drawing/2014/main" id="{643E8AD8-D7B1-95BD-6D65-64841701C9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5C20A15-74D7-8E10-6A77-9AA16BE24A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E4FA28-1102-6646-8557-B6A06E670440}" type="slidenum">
              <a:rPr lang="en-GB" smtClean="0"/>
              <a:t>‹#›</a:t>
            </a:fld>
            <a:endParaRPr lang="en-GB"/>
          </a:p>
        </p:txBody>
      </p:sp>
    </p:spTree>
    <p:extLst>
      <p:ext uri="{BB962C8B-B14F-4D97-AF65-F5344CB8AC3E}">
        <p14:creationId xmlns:p14="http://schemas.microsoft.com/office/powerpoint/2010/main" val="4123363150"/>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3.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Content Placeholder 5" descr="A city skyline with a logo&#10;&#10;Description automatically generated">
            <a:extLst>
              <a:ext uri="{FF2B5EF4-FFF2-40B4-BE49-F238E27FC236}">
                <a16:creationId xmlns:a16="http://schemas.microsoft.com/office/drawing/2014/main" id="{C98231F7-9C8E-2344-39D5-7922D4DB27EF}"/>
              </a:ext>
            </a:extLst>
          </p:cNvPr>
          <p:cNvPicPr>
            <a:picLocks noGrp="1" noChangeAspect="1"/>
          </p:cNvPicPr>
          <p:nvPr>
            <p:ph idx="1"/>
          </p:nvPr>
        </p:nvPicPr>
        <p:blipFill>
          <a:blip r:embed="rId2"/>
          <a:srcRect b="11084"/>
          <a:stretch/>
        </p:blipFill>
        <p:spPr>
          <a:xfrm>
            <a:off x="20" y="1282"/>
            <a:ext cx="12191980" cy="6856718"/>
          </a:xfrm>
          <a:prstGeom prst="rect">
            <a:avLst/>
          </a:prstGeom>
        </p:spPr>
      </p:pic>
    </p:spTree>
    <p:extLst>
      <p:ext uri="{BB962C8B-B14F-4D97-AF65-F5344CB8AC3E}">
        <p14:creationId xmlns:p14="http://schemas.microsoft.com/office/powerpoint/2010/main" val="4171555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85">
            <a:extLst>
              <a:ext uri="{FF2B5EF4-FFF2-40B4-BE49-F238E27FC236}">
                <a16:creationId xmlns:a16="http://schemas.microsoft.com/office/drawing/2014/main" id="{4C6E9C4F-EFAF-0380-4CCD-6F71E5F15A8D}"/>
              </a:ext>
            </a:extLst>
          </p:cNvPr>
          <p:cNvPicPr>
            <a:picLocks noChangeAspect="1"/>
          </p:cNvPicPr>
          <p:nvPr/>
        </p:nvPicPr>
        <p:blipFill>
          <a:blip r:embed="rId3">
            <a:lum bright="70000" contrast="-70000"/>
          </a:blip>
          <a:srcRect l="1270" r="1270"/>
          <a:stretch/>
        </p:blipFill>
        <p:spPr>
          <a:xfrm flipH="1" flipV="1">
            <a:off x="-3016086" y="0"/>
            <a:ext cx="4988118" cy="6857990"/>
          </a:xfrm>
          <a:custGeom>
            <a:avLst/>
            <a:gdLst/>
            <a:ahLst/>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pic>
        <p:nvPicPr>
          <p:cNvPr id="11" name="Picture 185">
            <a:extLst>
              <a:ext uri="{FF2B5EF4-FFF2-40B4-BE49-F238E27FC236}">
                <a16:creationId xmlns:a16="http://schemas.microsoft.com/office/drawing/2014/main" id="{7FBD2B0A-5A89-E75A-6AC8-F9AE05BACEA9}"/>
              </a:ext>
            </a:extLst>
          </p:cNvPr>
          <p:cNvPicPr>
            <a:picLocks noChangeAspect="1"/>
          </p:cNvPicPr>
          <p:nvPr/>
        </p:nvPicPr>
        <p:blipFill>
          <a:blip r:embed="rId3">
            <a:lum bright="70000" contrast="-70000"/>
          </a:blip>
          <a:srcRect l="1270" r="1270"/>
          <a:stretch/>
        </p:blipFill>
        <p:spPr>
          <a:xfrm>
            <a:off x="10219968" y="10"/>
            <a:ext cx="4988118" cy="6857990"/>
          </a:xfrm>
          <a:custGeom>
            <a:avLst/>
            <a:gdLst/>
            <a:ahLst/>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pic>
        <p:nvPicPr>
          <p:cNvPr id="185" name="Picture 185">
            <a:extLst>
              <a:ext uri="{FF2B5EF4-FFF2-40B4-BE49-F238E27FC236}">
                <a16:creationId xmlns:a16="http://schemas.microsoft.com/office/drawing/2014/main" id="{5A7F1EB9-FFE2-2B4D-3739-580816E0F3BF}"/>
              </a:ext>
            </a:extLst>
          </p:cNvPr>
          <p:cNvPicPr>
            <a:picLocks noChangeAspect="1"/>
          </p:cNvPicPr>
          <p:nvPr/>
        </p:nvPicPr>
        <p:blipFill>
          <a:blip r:embed="rId3"/>
          <a:srcRect l="1270" r="1270"/>
          <a:stretch/>
        </p:blipFill>
        <p:spPr>
          <a:xfrm>
            <a:off x="9561218" y="0"/>
            <a:ext cx="4988118" cy="6857990"/>
          </a:xfrm>
          <a:custGeom>
            <a:avLst/>
            <a:gdLst/>
            <a:ahLst/>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pic>
        <p:nvPicPr>
          <p:cNvPr id="10" name="Picture 185">
            <a:extLst>
              <a:ext uri="{FF2B5EF4-FFF2-40B4-BE49-F238E27FC236}">
                <a16:creationId xmlns:a16="http://schemas.microsoft.com/office/drawing/2014/main" id="{32B5B467-4CFB-3B14-A23F-2F2D23C7A7DC}"/>
              </a:ext>
            </a:extLst>
          </p:cNvPr>
          <p:cNvPicPr>
            <a:picLocks noChangeAspect="1"/>
          </p:cNvPicPr>
          <p:nvPr/>
        </p:nvPicPr>
        <p:blipFill>
          <a:blip r:embed="rId3"/>
          <a:srcRect l="1270" r="1270"/>
          <a:stretch/>
        </p:blipFill>
        <p:spPr>
          <a:xfrm flipH="1" flipV="1">
            <a:off x="-3301097" y="0"/>
            <a:ext cx="4988118" cy="6857990"/>
          </a:xfrm>
          <a:custGeom>
            <a:avLst/>
            <a:gdLst/>
            <a:ahLst/>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
        <p:nvSpPr>
          <p:cNvPr id="13" name="Title 1">
            <a:extLst>
              <a:ext uri="{FF2B5EF4-FFF2-40B4-BE49-F238E27FC236}">
                <a16:creationId xmlns:a16="http://schemas.microsoft.com/office/drawing/2014/main" id="{5698131F-AEB5-F438-12DE-7BFF3C246583}"/>
              </a:ext>
            </a:extLst>
          </p:cNvPr>
          <p:cNvSpPr txBox="1">
            <a:spLocks/>
          </p:cNvSpPr>
          <p:nvPr/>
        </p:nvSpPr>
        <p:spPr>
          <a:xfrm>
            <a:off x="1486182" y="604403"/>
            <a:ext cx="8270270" cy="133407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a:solidFill>
                  <a:srgbClr val="1277E0"/>
                </a:solidFill>
                <a:latin typeface="Aptos"/>
                <a:cs typeface="Aharoni"/>
              </a:rPr>
              <a:t>Major Business Values</a:t>
            </a:r>
            <a:endParaRPr lang="en-US" b="1">
              <a:latin typeface="Aptos"/>
              <a:cs typeface="Times New Roman"/>
            </a:endParaRPr>
          </a:p>
        </p:txBody>
      </p:sp>
      <p:pic>
        <p:nvPicPr>
          <p:cNvPr id="14" name="Picture 6">
            <a:extLst>
              <a:ext uri="{FF2B5EF4-FFF2-40B4-BE49-F238E27FC236}">
                <a16:creationId xmlns:a16="http://schemas.microsoft.com/office/drawing/2014/main" id="{D4CAE79B-C548-6F1E-4826-61D88F19F51D}"/>
              </a:ext>
            </a:extLst>
          </p:cNvPr>
          <p:cNvPicPr>
            <a:picLocks noChangeAspect="1"/>
          </p:cNvPicPr>
          <p:nvPr/>
        </p:nvPicPr>
        <p:blipFill>
          <a:blip r:embed="rId4"/>
          <a:stretch>
            <a:fillRect/>
          </a:stretch>
        </p:blipFill>
        <p:spPr>
          <a:xfrm>
            <a:off x="152047" y="131243"/>
            <a:ext cx="343969" cy="469738"/>
          </a:xfrm>
          <a:prstGeom prst="rect">
            <a:avLst/>
          </a:prstGeom>
        </p:spPr>
      </p:pic>
      <p:sp>
        <p:nvSpPr>
          <p:cNvPr id="2" name="TextBox 1">
            <a:extLst>
              <a:ext uri="{FF2B5EF4-FFF2-40B4-BE49-F238E27FC236}">
                <a16:creationId xmlns:a16="http://schemas.microsoft.com/office/drawing/2014/main" id="{1D311FBE-D5F7-5425-07C2-8224DA9A03A8}"/>
              </a:ext>
            </a:extLst>
          </p:cNvPr>
          <p:cNvSpPr txBox="1"/>
          <p:nvPr/>
        </p:nvSpPr>
        <p:spPr>
          <a:xfrm>
            <a:off x="2075180" y="1686560"/>
            <a:ext cx="8489950" cy="33364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a:buChar char="•"/>
            </a:pPr>
            <a:r>
              <a:rPr lang="en-US" sz="3600">
                <a:latin typeface="Aptos"/>
                <a:ea typeface="+mn-lt"/>
                <a:cs typeface="+mn-lt"/>
              </a:rPr>
              <a:t>Improved accuracy and consistency</a:t>
            </a:r>
            <a:endParaRPr lang="en-US">
              <a:latin typeface="Aptos"/>
            </a:endParaRPr>
          </a:p>
          <a:p>
            <a:pPr marL="342900" indent="-342900">
              <a:lnSpc>
                <a:spcPct val="150000"/>
              </a:lnSpc>
              <a:buFont typeface="Arial"/>
              <a:buChar char="•"/>
            </a:pPr>
            <a:r>
              <a:rPr lang="en-US" sz="3600">
                <a:latin typeface="Aptos"/>
                <a:ea typeface="+mn-lt"/>
                <a:cs typeface="+mn-lt"/>
              </a:rPr>
              <a:t>Time and cost savings</a:t>
            </a:r>
          </a:p>
          <a:p>
            <a:pPr marL="342900" indent="-342900">
              <a:lnSpc>
                <a:spcPct val="150000"/>
              </a:lnSpc>
              <a:buFont typeface="Arial"/>
              <a:buChar char="•"/>
            </a:pPr>
            <a:r>
              <a:rPr lang="en-US" sz="3600">
                <a:latin typeface="Aptos"/>
                <a:ea typeface="+mn-lt"/>
                <a:cs typeface="+mn-lt"/>
              </a:rPr>
              <a:t>Enhanced compliance</a:t>
            </a:r>
          </a:p>
          <a:p>
            <a:pPr marL="342900" indent="-342900">
              <a:lnSpc>
                <a:spcPct val="150000"/>
              </a:lnSpc>
              <a:buFont typeface="Arial"/>
              <a:buChar char="•"/>
            </a:pPr>
            <a:r>
              <a:rPr lang="en-US" sz="3600">
                <a:latin typeface="Aptos"/>
                <a:ea typeface="+mn-lt"/>
                <a:cs typeface="+mn-lt"/>
              </a:rPr>
              <a:t>Support for wage determinations</a:t>
            </a:r>
            <a:endParaRPr lang="en-US" sz="3600">
              <a:latin typeface="Aptos"/>
              <a:cs typeface="Calibri" panose="020F0502020204030204"/>
            </a:endParaRPr>
          </a:p>
        </p:txBody>
      </p:sp>
    </p:spTree>
    <p:extLst>
      <p:ext uri="{BB962C8B-B14F-4D97-AF65-F5344CB8AC3E}">
        <p14:creationId xmlns:p14="http://schemas.microsoft.com/office/powerpoint/2010/main" val="795523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85">
            <a:extLst>
              <a:ext uri="{FF2B5EF4-FFF2-40B4-BE49-F238E27FC236}">
                <a16:creationId xmlns:a16="http://schemas.microsoft.com/office/drawing/2014/main" id="{4C6E9C4F-EFAF-0380-4CCD-6F71E5F15A8D}"/>
              </a:ext>
            </a:extLst>
          </p:cNvPr>
          <p:cNvPicPr>
            <a:picLocks noChangeAspect="1"/>
          </p:cNvPicPr>
          <p:nvPr/>
        </p:nvPicPr>
        <p:blipFill>
          <a:blip r:embed="rId2">
            <a:lum bright="70000" contrast="-70000"/>
          </a:blip>
          <a:srcRect l="1270" r="1270"/>
          <a:stretch/>
        </p:blipFill>
        <p:spPr>
          <a:xfrm flipH="1" flipV="1">
            <a:off x="-3016086" y="0"/>
            <a:ext cx="4988118" cy="6857990"/>
          </a:xfrm>
          <a:custGeom>
            <a:avLst/>
            <a:gdLst/>
            <a:ahLst/>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pic>
        <p:nvPicPr>
          <p:cNvPr id="11" name="Picture 185">
            <a:extLst>
              <a:ext uri="{FF2B5EF4-FFF2-40B4-BE49-F238E27FC236}">
                <a16:creationId xmlns:a16="http://schemas.microsoft.com/office/drawing/2014/main" id="{7FBD2B0A-5A89-E75A-6AC8-F9AE05BACEA9}"/>
              </a:ext>
            </a:extLst>
          </p:cNvPr>
          <p:cNvPicPr>
            <a:picLocks noChangeAspect="1"/>
          </p:cNvPicPr>
          <p:nvPr/>
        </p:nvPicPr>
        <p:blipFill>
          <a:blip r:embed="rId2">
            <a:lum bright="70000" contrast="-70000"/>
          </a:blip>
          <a:srcRect l="1270" r="1270"/>
          <a:stretch/>
        </p:blipFill>
        <p:spPr>
          <a:xfrm>
            <a:off x="10219968" y="10"/>
            <a:ext cx="4988118" cy="6857990"/>
          </a:xfrm>
          <a:custGeom>
            <a:avLst/>
            <a:gdLst/>
            <a:ahLst/>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pic>
        <p:nvPicPr>
          <p:cNvPr id="185" name="Picture 185">
            <a:extLst>
              <a:ext uri="{FF2B5EF4-FFF2-40B4-BE49-F238E27FC236}">
                <a16:creationId xmlns:a16="http://schemas.microsoft.com/office/drawing/2014/main" id="{5A7F1EB9-FFE2-2B4D-3739-580816E0F3BF}"/>
              </a:ext>
            </a:extLst>
          </p:cNvPr>
          <p:cNvPicPr>
            <a:picLocks noChangeAspect="1"/>
          </p:cNvPicPr>
          <p:nvPr/>
        </p:nvPicPr>
        <p:blipFill>
          <a:blip r:embed="rId2"/>
          <a:srcRect l="1270" r="1270"/>
          <a:stretch/>
        </p:blipFill>
        <p:spPr>
          <a:xfrm>
            <a:off x="10504979" y="0"/>
            <a:ext cx="4988118" cy="6857990"/>
          </a:xfrm>
          <a:custGeom>
            <a:avLst/>
            <a:gdLst/>
            <a:ahLst/>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pic>
        <p:nvPicPr>
          <p:cNvPr id="10" name="Picture 185">
            <a:extLst>
              <a:ext uri="{FF2B5EF4-FFF2-40B4-BE49-F238E27FC236}">
                <a16:creationId xmlns:a16="http://schemas.microsoft.com/office/drawing/2014/main" id="{32B5B467-4CFB-3B14-A23F-2F2D23C7A7DC}"/>
              </a:ext>
            </a:extLst>
          </p:cNvPr>
          <p:cNvPicPr>
            <a:picLocks noChangeAspect="1"/>
          </p:cNvPicPr>
          <p:nvPr/>
        </p:nvPicPr>
        <p:blipFill>
          <a:blip r:embed="rId2"/>
          <a:srcRect l="1270" r="1270"/>
          <a:stretch/>
        </p:blipFill>
        <p:spPr>
          <a:xfrm flipH="1" flipV="1">
            <a:off x="-3301097" y="0"/>
            <a:ext cx="4988118" cy="6857990"/>
          </a:xfrm>
          <a:custGeom>
            <a:avLst/>
            <a:gdLst/>
            <a:ahLst/>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pic>
        <p:nvPicPr>
          <p:cNvPr id="14" name="Picture 6">
            <a:extLst>
              <a:ext uri="{FF2B5EF4-FFF2-40B4-BE49-F238E27FC236}">
                <a16:creationId xmlns:a16="http://schemas.microsoft.com/office/drawing/2014/main" id="{D4CAE79B-C548-6F1E-4826-61D88F19F51D}"/>
              </a:ext>
            </a:extLst>
          </p:cNvPr>
          <p:cNvPicPr>
            <a:picLocks noChangeAspect="1"/>
          </p:cNvPicPr>
          <p:nvPr/>
        </p:nvPicPr>
        <p:blipFill>
          <a:blip r:embed="rId3"/>
          <a:stretch>
            <a:fillRect/>
          </a:stretch>
        </p:blipFill>
        <p:spPr>
          <a:xfrm>
            <a:off x="152047" y="131243"/>
            <a:ext cx="343969" cy="469738"/>
          </a:xfrm>
          <a:prstGeom prst="rect">
            <a:avLst/>
          </a:prstGeom>
        </p:spPr>
      </p:pic>
      <p:pic>
        <p:nvPicPr>
          <p:cNvPr id="4" name="Picture 2" descr="Depaul University Logo PNG Vector (EPS) Free Download">
            <a:extLst>
              <a:ext uri="{FF2B5EF4-FFF2-40B4-BE49-F238E27FC236}">
                <a16:creationId xmlns:a16="http://schemas.microsoft.com/office/drawing/2014/main" id="{27A8957A-4270-FC53-80EC-FBF1F3C593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2344" y="3857606"/>
            <a:ext cx="1816973" cy="1198505"/>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a:extLst>
              <a:ext uri="{FF2B5EF4-FFF2-40B4-BE49-F238E27FC236}">
                <a16:creationId xmlns:a16="http://schemas.microsoft.com/office/drawing/2014/main" id="{4183C87D-2D65-F4AD-D87E-D9AEB9611A5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 name="Graphic 15">
            <a:extLst>
              <a:ext uri="{FF2B5EF4-FFF2-40B4-BE49-F238E27FC236}">
                <a16:creationId xmlns:a16="http://schemas.microsoft.com/office/drawing/2014/main" id="{5916334E-7C55-F31F-6BDF-4AE2464B5E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21416" y="3861263"/>
            <a:ext cx="4299336" cy="1030897"/>
          </a:xfrm>
          <a:prstGeom prst="rect">
            <a:avLst/>
          </a:prstGeom>
        </p:spPr>
      </p:pic>
      <p:sp>
        <p:nvSpPr>
          <p:cNvPr id="2" name="TextBox 1">
            <a:extLst>
              <a:ext uri="{FF2B5EF4-FFF2-40B4-BE49-F238E27FC236}">
                <a16:creationId xmlns:a16="http://schemas.microsoft.com/office/drawing/2014/main" id="{B064B9C9-AA9E-8746-F0FE-D7E10BEDE79A}"/>
              </a:ext>
            </a:extLst>
          </p:cNvPr>
          <p:cNvSpPr txBox="1"/>
          <p:nvPr/>
        </p:nvSpPr>
        <p:spPr>
          <a:xfrm>
            <a:off x="3611033" y="2442633"/>
            <a:ext cx="435609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b="1">
                <a:solidFill>
                  <a:srgbClr val="0070C0"/>
                </a:solidFill>
                <a:latin typeface="Aptos"/>
                <a:cs typeface="Calibri"/>
              </a:rPr>
              <a:t>Thank You</a:t>
            </a:r>
          </a:p>
        </p:txBody>
      </p:sp>
    </p:spTree>
    <p:extLst>
      <p:ext uri="{BB962C8B-B14F-4D97-AF65-F5344CB8AC3E}">
        <p14:creationId xmlns:p14="http://schemas.microsoft.com/office/powerpoint/2010/main" val="3550911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85">
            <a:extLst>
              <a:ext uri="{FF2B5EF4-FFF2-40B4-BE49-F238E27FC236}">
                <a16:creationId xmlns:a16="http://schemas.microsoft.com/office/drawing/2014/main" id="{4C6E9C4F-EFAF-0380-4CCD-6F71E5F15A8D}"/>
              </a:ext>
            </a:extLst>
          </p:cNvPr>
          <p:cNvPicPr>
            <a:picLocks noChangeAspect="1"/>
          </p:cNvPicPr>
          <p:nvPr/>
        </p:nvPicPr>
        <p:blipFill>
          <a:blip r:embed="rId2">
            <a:lum bright="70000" contrast="-70000"/>
          </a:blip>
          <a:srcRect l="1270" r="1270"/>
          <a:stretch/>
        </p:blipFill>
        <p:spPr>
          <a:xfrm flipH="1" flipV="1">
            <a:off x="-3016086" y="0"/>
            <a:ext cx="4988118" cy="6857990"/>
          </a:xfrm>
          <a:custGeom>
            <a:avLst/>
            <a:gdLst/>
            <a:ahLst/>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pic>
        <p:nvPicPr>
          <p:cNvPr id="11" name="Picture 185">
            <a:extLst>
              <a:ext uri="{FF2B5EF4-FFF2-40B4-BE49-F238E27FC236}">
                <a16:creationId xmlns:a16="http://schemas.microsoft.com/office/drawing/2014/main" id="{7FBD2B0A-5A89-E75A-6AC8-F9AE05BACEA9}"/>
              </a:ext>
            </a:extLst>
          </p:cNvPr>
          <p:cNvPicPr>
            <a:picLocks noChangeAspect="1"/>
          </p:cNvPicPr>
          <p:nvPr/>
        </p:nvPicPr>
        <p:blipFill>
          <a:blip r:embed="rId2">
            <a:lum bright="70000" contrast="-70000"/>
          </a:blip>
          <a:srcRect l="1270" r="1270"/>
          <a:stretch/>
        </p:blipFill>
        <p:spPr>
          <a:xfrm>
            <a:off x="10219968" y="10"/>
            <a:ext cx="4988118" cy="6857990"/>
          </a:xfrm>
          <a:custGeom>
            <a:avLst/>
            <a:gdLst/>
            <a:ahLst/>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pic>
        <p:nvPicPr>
          <p:cNvPr id="185" name="Picture 185">
            <a:extLst>
              <a:ext uri="{FF2B5EF4-FFF2-40B4-BE49-F238E27FC236}">
                <a16:creationId xmlns:a16="http://schemas.microsoft.com/office/drawing/2014/main" id="{5A7F1EB9-FFE2-2B4D-3739-580816E0F3BF}"/>
              </a:ext>
            </a:extLst>
          </p:cNvPr>
          <p:cNvPicPr>
            <a:picLocks noChangeAspect="1"/>
          </p:cNvPicPr>
          <p:nvPr/>
        </p:nvPicPr>
        <p:blipFill>
          <a:blip r:embed="rId2"/>
          <a:srcRect l="1270" r="1270"/>
          <a:stretch/>
        </p:blipFill>
        <p:spPr>
          <a:xfrm>
            <a:off x="10504979" y="0"/>
            <a:ext cx="4988118" cy="6857990"/>
          </a:xfrm>
          <a:custGeom>
            <a:avLst/>
            <a:gdLst/>
            <a:ahLst/>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pic>
        <p:nvPicPr>
          <p:cNvPr id="10" name="Picture 185">
            <a:extLst>
              <a:ext uri="{FF2B5EF4-FFF2-40B4-BE49-F238E27FC236}">
                <a16:creationId xmlns:a16="http://schemas.microsoft.com/office/drawing/2014/main" id="{32B5B467-4CFB-3B14-A23F-2F2D23C7A7DC}"/>
              </a:ext>
            </a:extLst>
          </p:cNvPr>
          <p:cNvPicPr>
            <a:picLocks noChangeAspect="1"/>
          </p:cNvPicPr>
          <p:nvPr/>
        </p:nvPicPr>
        <p:blipFill>
          <a:blip r:embed="rId2"/>
          <a:srcRect l="1270" r="1270"/>
          <a:stretch/>
        </p:blipFill>
        <p:spPr>
          <a:xfrm flipH="1" flipV="1">
            <a:off x="-3301097" y="0"/>
            <a:ext cx="4988118" cy="6857990"/>
          </a:xfrm>
          <a:custGeom>
            <a:avLst/>
            <a:gdLst/>
            <a:ahLst/>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
        <p:nvSpPr>
          <p:cNvPr id="13" name="Title 1">
            <a:extLst>
              <a:ext uri="{FF2B5EF4-FFF2-40B4-BE49-F238E27FC236}">
                <a16:creationId xmlns:a16="http://schemas.microsoft.com/office/drawing/2014/main" id="{5698131F-AEB5-F438-12DE-7BFF3C246583}"/>
              </a:ext>
            </a:extLst>
          </p:cNvPr>
          <p:cNvSpPr txBox="1">
            <a:spLocks/>
          </p:cNvSpPr>
          <p:nvPr/>
        </p:nvSpPr>
        <p:spPr>
          <a:xfrm>
            <a:off x="1207302" y="2503678"/>
            <a:ext cx="9777918" cy="1855676"/>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b="1" err="1">
                <a:solidFill>
                  <a:srgbClr val="1277E0"/>
                </a:solidFill>
                <a:latin typeface="Aptos"/>
                <a:cs typeface="Aharoni"/>
              </a:rPr>
              <a:t>iD</a:t>
            </a:r>
            <a:r>
              <a:rPr lang="en-US" sz="4800" b="1">
                <a:solidFill>
                  <a:srgbClr val="1277E0"/>
                </a:solidFill>
                <a:latin typeface="Aptos"/>
                <a:cs typeface="Aharoni"/>
              </a:rPr>
              <a:t> Lab </a:t>
            </a:r>
            <a:endParaRPr lang="en-US" b="1">
              <a:latin typeface="Aptos"/>
              <a:cs typeface="Times New Roman"/>
            </a:endParaRPr>
          </a:p>
          <a:p>
            <a:r>
              <a:rPr lang="en-US" sz="4000" b="1">
                <a:solidFill>
                  <a:schemeClr val="bg2">
                    <a:lumMod val="25000"/>
                  </a:schemeClr>
                </a:solidFill>
                <a:latin typeface="Aptos"/>
                <a:cs typeface="Aharoni"/>
              </a:rPr>
              <a:t>Smart SOC – </a:t>
            </a:r>
            <a:r>
              <a:rPr lang="en-US" sz="4000" b="1">
                <a:solidFill>
                  <a:schemeClr val="bg2">
                    <a:lumMod val="25000"/>
                  </a:schemeClr>
                </a:solidFill>
                <a:latin typeface="Aptos"/>
                <a:ea typeface="+mj-lt"/>
                <a:cs typeface="+mj-lt"/>
              </a:rPr>
              <a:t>Retrieval</a:t>
            </a:r>
            <a:r>
              <a:rPr lang="en-US" sz="4000" b="1">
                <a:solidFill>
                  <a:schemeClr val="bg2">
                    <a:lumMod val="25000"/>
                  </a:schemeClr>
                </a:solidFill>
                <a:latin typeface="Aptos"/>
                <a:cs typeface="Calibri Light"/>
              </a:rPr>
              <a:t> System</a:t>
            </a:r>
            <a:endParaRPr lang="en-US" sz="4000" b="1">
              <a:solidFill>
                <a:schemeClr val="bg2">
                  <a:lumMod val="25000"/>
                </a:schemeClr>
              </a:solidFill>
              <a:latin typeface="Aptos"/>
              <a:cs typeface="Aharoni"/>
            </a:endParaRPr>
          </a:p>
          <a:p>
            <a:endParaRPr lang="en-US" sz="4800" b="1">
              <a:solidFill>
                <a:schemeClr val="bg2">
                  <a:lumMod val="25000"/>
                </a:schemeClr>
              </a:solidFill>
              <a:latin typeface="Aptos"/>
              <a:cs typeface="Aharoni"/>
            </a:endParaRPr>
          </a:p>
          <a:p>
            <a:endParaRPr lang="en-US" sz="4800" b="1">
              <a:solidFill>
                <a:schemeClr val="bg2">
                  <a:lumMod val="25000"/>
                </a:schemeClr>
              </a:solidFill>
              <a:latin typeface="Aptos"/>
              <a:cs typeface="Aharoni"/>
            </a:endParaRPr>
          </a:p>
        </p:txBody>
      </p:sp>
      <p:pic>
        <p:nvPicPr>
          <p:cNvPr id="14" name="Picture 6">
            <a:extLst>
              <a:ext uri="{FF2B5EF4-FFF2-40B4-BE49-F238E27FC236}">
                <a16:creationId xmlns:a16="http://schemas.microsoft.com/office/drawing/2014/main" id="{D4CAE79B-C548-6F1E-4826-61D88F19F51D}"/>
              </a:ext>
            </a:extLst>
          </p:cNvPr>
          <p:cNvPicPr>
            <a:picLocks noChangeAspect="1"/>
          </p:cNvPicPr>
          <p:nvPr/>
        </p:nvPicPr>
        <p:blipFill>
          <a:blip r:embed="rId3"/>
          <a:stretch>
            <a:fillRect/>
          </a:stretch>
        </p:blipFill>
        <p:spPr>
          <a:xfrm>
            <a:off x="152047" y="131243"/>
            <a:ext cx="343969" cy="469738"/>
          </a:xfrm>
          <a:prstGeom prst="rect">
            <a:avLst/>
          </a:prstGeom>
        </p:spPr>
      </p:pic>
      <p:pic>
        <p:nvPicPr>
          <p:cNvPr id="3" name="Picture 2" descr="A blue circle with white text and yellow circle&#10;&#10;Description automatically generated">
            <a:extLst>
              <a:ext uri="{FF2B5EF4-FFF2-40B4-BE49-F238E27FC236}">
                <a16:creationId xmlns:a16="http://schemas.microsoft.com/office/drawing/2014/main" id="{4CE05B11-C31C-EDC3-9886-6D89BF47B7B1}"/>
              </a:ext>
            </a:extLst>
          </p:cNvPr>
          <p:cNvPicPr>
            <a:picLocks noChangeAspect="1"/>
          </p:cNvPicPr>
          <p:nvPr/>
        </p:nvPicPr>
        <p:blipFill>
          <a:blip r:embed="rId4"/>
          <a:srcRect r="3249"/>
          <a:stretch/>
        </p:blipFill>
        <p:spPr>
          <a:xfrm>
            <a:off x="5074601" y="3299460"/>
            <a:ext cx="2045849" cy="1821180"/>
          </a:xfrm>
          <a:prstGeom prst="rect">
            <a:avLst/>
          </a:prstGeom>
          <a:ln>
            <a:noFill/>
          </a:ln>
          <a:effectLst>
            <a:softEdge rad="112500"/>
          </a:effectLst>
        </p:spPr>
      </p:pic>
    </p:spTree>
    <p:extLst>
      <p:ext uri="{BB962C8B-B14F-4D97-AF65-F5344CB8AC3E}">
        <p14:creationId xmlns:p14="http://schemas.microsoft.com/office/powerpoint/2010/main" val="1467766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85">
            <a:extLst>
              <a:ext uri="{FF2B5EF4-FFF2-40B4-BE49-F238E27FC236}">
                <a16:creationId xmlns:a16="http://schemas.microsoft.com/office/drawing/2014/main" id="{4C6E9C4F-EFAF-0380-4CCD-6F71E5F15A8D}"/>
              </a:ext>
            </a:extLst>
          </p:cNvPr>
          <p:cNvPicPr>
            <a:picLocks noChangeAspect="1"/>
          </p:cNvPicPr>
          <p:nvPr/>
        </p:nvPicPr>
        <p:blipFill>
          <a:blip r:embed="rId3">
            <a:lum bright="70000" contrast="-70000"/>
          </a:blip>
          <a:srcRect l="1270" r="1270"/>
          <a:stretch/>
        </p:blipFill>
        <p:spPr>
          <a:xfrm flipH="1" flipV="1">
            <a:off x="-3016086" y="0"/>
            <a:ext cx="4988118" cy="6857990"/>
          </a:xfrm>
          <a:custGeom>
            <a:avLst/>
            <a:gdLst/>
            <a:ahLst/>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pic>
        <p:nvPicPr>
          <p:cNvPr id="11" name="Picture 185">
            <a:extLst>
              <a:ext uri="{FF2B5EF4-FFF2-40B4-BE49-F238E27FC236}">
                <a16:creationId xmlns:a16="http://schemas.microsoft.com/office/drawing/2014/main" id="{7FBD2B0A-5A89-E75A-6AC8-F9AE05BACEA9}"/>
              </a:ext>
            </a:extLst>
          </p:cNvPr>
          <p:cNvPicPr>
            <a:picLocks noChangeAspect="1"/>
          </p:cNvPicPr>
          <p:nvPr/>
        </p:nvPicPr>
        <p:blipFill>
          <a:blip r:embed="rId3">
            <a:lum bright="70000" contrast="-70000"/>
          </a:blip>
          <a:srcRect l="1270" r="1270"/>
          <a:stretch/>
        </p:blipFill>
        <p:spPr>
          <a:xfrm>
            <a:off x="10219968" y="10"/>
            <a:ext cx="4988118" cy="6857990"/>
          </a:xfrm>
          <a:custGeom>
            <a:avLst/>
            <a:gdLst/>
            <a:ahLst/>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pic>
        <p:nvPicPr>
          <p:cNvPr id="185" name="Picture 185">
            <a:extLst>
              <a:ext uri="{FF2B5EF4-FFF2-40B4-BE49-F238E27FC236}">
                <a16:creationId xmlns:a16="http://schemas.microsoft.com/office/drawing/2014/main" id="{5A7F1EB9-FFE2-2B4D-3739-580816E0F3BF}"/>
              </a:ext>
            </a:extLst>
          </p:cNvPr>
          <p:cNvPicPr>
            <a:picLocks noChangeAspect="1"/>
          </p:cNvPicPr>
          <p:nvPr/>
        </p:nvPicPr>
        <p:blipFill>
          <a:blip r:embed="rId3"/>
          <a:srcRect l="1270" r="1270"/>
          <a:stretch/>
        </p:blipFill>
        <p:spPr>
          <a:xfrm>
            <a:off x="10504979" y="0"/>
            <a:ext cx="4988118" cy="6857990"/>
          </a:xfrm>
          <a:custGeom>
            <a:avLst/>
            <a:gdLst/>
            <a:ahLst/>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pic>
        <p:nvPicPr>
          <p:cNvPr id="10" name="Picture 185">
            <a:extLst>
              <a:ext uri="{FF2B5EF4-FFF2-40B4-BE49-F238E27FC236}">
                <a16:creationId xmlns:a16="http://schemas.microsoft.com/office/drawing/2014/main" id="{32B5B467-4CFB-3B14-A23F-2F2D23C7A7DC}"/>
              </a:ext>
            </a:extLst>
          </p:cNvPr>
          <p:cNvPicPr>
            <a:picLocks noChangeAspect="1"/>
          </p:cNvPicPr>
          <p:nvPr/>
        </p:nvPicPr>
        <p:blipFill>
          <a:blip r:embed="rId3"/>
          <a:srcRect l="1270" r="1270"/>
          <a:stretch/>
        </p:blipFill>
        <p:spPr>
          <a:xfrm flipH="1" flipV="1">
            <a:off x="-3301097" y="0"/>
            <a:ext cx="4988118" cy="6857990"/>
          </a:xfrm>
          <a:custGeom>
            <a:avLst/>
            <a:gdLst/>
            <a:ahLst/>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
        <p:nvSpPr>
          <p:cNvPr id="13" name="Title 1">
            <a:extLst>
              <a:ext uri="{FF2B5EF4-FFF2-40B4-BE49-F238E27FC236}">
                <a16:creationId xmlns:a16="http://schemas.microsoft.com/office/drawing/2014/main" id="{5698131F-AEB5-F438-12DE-7BFF3C246583}"/>
              </a:ext>
            </a:extLst>
          </p:cNvPr>
          <p:cNvSpPr txBox="1">
            <a:spLocks/>
          </p:cNvSpPr>
          <p:nvPr/>
        </p:nvSpPr>
        <p:spPr>
          <a:xfrm>
            <a:off x="1145375" y="85368"/>
            <a:ext cx="9901249" cy="1031227"/>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a:solidFill>
                  <a:srgbClr val="1277E0"/>
                </a:solidFill>
                <a:latin typeface="Aptos"/>
                <a:cs typeface="Aharoni"/>
              </a:rPr>
              <a:t>Project Background</a:t>
            </a:r>
          </a:p>
        </p:txBody>
      </p:sp>
      <p:pic>
        <p:nvPicPr>
          <p:cNvPr id="14" name="Picture 6">
            <a:extLst>
              <a:ext uri="{FF2B5EF4-FFF2-40B4-BE49-F238E27FC236}">
                <a16:creationId xmlns:a16="http://schemas.microsoft.com/office/drawing/2014/main" id="{D4CAE79B-C548-6F1E-4826-61D88F19F51D}"/>
              </a:ext>
            </a:extLst>
          </p:cNvPr>
          <p:cNvPicPr>
            <a:picLocks noChangeAspect="1"/>
          </p:cNvPicPr>
          <p:nvPr/>
        </p:nvPicPr>
        <p:blipFill>
          <a:blip r:embed="rId4"/>
          <a:stretch>
            <a:fillRect/>
          </a:stretch>
        </p:blipFill>
        <p:spPr>
          <a:xfrm>
            <a:off x="152047" y="131243"/>
            <a:ext cx="343969" cy="469738"/>
          </a:xfrm>
          <a:prstGeom prst="rect">
            <a:avLst/>
          </a:prstGeom>
        </p:spPr>
      </p:pic>
      <p:sp>
        <p:nvSpPr>
          <p:cNvPr id="3" name="Content Placeholder 2">
            <a:extLst>
              <a:ext uri="{FF2B5EF4-FFF2-40B4-BE49-F238E27FC236}">
                <a16:creationId xmlns:a16="http://schemas.microsoft.com/office/drawing/2014/main" id="{E98904D3-4940-6899-B93C-E579230E2051}"/>
              </a:ext>
            </a:extLst>
          </p:cNvPr>
          <p:cNvSpPr>
            <a:spLocks noGrp="1"/>
          </p:cNvSpPr>
          <p:nvPr>
            <p:ph idx="1"/>
          </p:nvPr>
        </p:nvSpPr>
        <p:spPr>
          <a:xfrm>
            <a:off x="1972032" y="1520825"/>
            <a:ext cx="8258979" cy="4980816"/>
          </a:xfrm>
        </p:spPr>
        <p:txBody>
          <a:bodyPr vert="horz" lIns="91440" tIns="45720" rIns="91440" bIns="45720" rtlCol="0" anchor="t">
            <a:normAutofit fontScale="85000" lnSpcReduction="20000"/>
          </a:bodyPr>
          <a:lstStyle/>
          <a:p>
            <a:pPr>
              <a:buFont typeface="Wingdings"/>
              <a:buChar char="Ø"/>
            </a:pPr>
            <a:r>
              <a:rPr lang="en-US" b="1">
                <a:latin typeface="Aptos"/>
                <a:ea typeface="+mn-lt"/>
                <a:cs typeface="+mn-lt"/>
              </a:rPr>
              <a:t>Evolving SOC Codes</a:t>
            </a:r>
            <a:r>
              <a:rPr lang="en-US">
                <a:latin typeface="Aptos"/>
                <a:ea typeface="+mn-lt"/>
                <a:cs typeface="+mn-lt"/>
              </a:rPr>
              <a:t>:</a:t>
            </a:r>
            <a:br>
              <a:rPr lang="en-US">
                <a:latin typeface="Aptos"/>
                <a:ea typeface="+mn-lt"/>
                <a:cs typeface="+mn-lt"/>
              </a:rPr>
            </a:br>
            <a:r>
              <a:rPr lang="en-US">
                <a:latin typeface="Aptos"/>
                <a:ea typeface="+mn-lt"/>
                <a:cs typeface="+mn-lt"/>
              </a:rPr>
              <a:t>SOC codes are periodically revised, making it difficult to match job duties with the most current codes. This leads to potential visa denials and compliance issues for industries relying on precise job classification.</a:t>
            </a:r>
            <a:endParaRPr lang="en-US">
              <a:latin typeface="Aptos"/>
              <a:cs typeface="Times New Roman"/>
            </a:endParaRPr>
          </a:p>
          <a:p>
            <a:pPr>
              <a:buFont typeface="Wingdings"/>
              <a:buChar char="Ø"/>
            </a:pPr>
            <a:endParaRPr lang="en-US">
              <a:latin typeface="Aptos"/>
              <a:ea typeface="+mn-lt"/>
              <a:cs typeface="+mn-lt"/>
            </a:endParaRPr>
          </a:p>
          <a:p>
            <a:pPr>
              <a:buFont typeface="Wingdings"/>
              <a:buChar char="Ø"/>
            </a:pPr>
            <a:r>
              <a:rPr lang="en-US" b="1">
                <a:latin typeface="Aptos"/>
                <a:ea typeface="+mn-lt"/>
                <a:cs typeface="+mn-lt"/>
              </a:rPr>
              <a:t>Complexity of Job Descriptions</a:t>
            </a:r>
            <a:r>
              <a:rPr lang="en-US">
                <a:latin typeface="Aptos"/>
                <a:ea typeface="+mn-lt"/>
                <a:cs typeface="+mn-lt"/>
              </a:rPr>
              <a:t>:</a:t>
            </a:r>
            <a:br>
              <a:rPr lang="en-US">
                <a:latin typeface="Aptos"/>
                <a:ea typeface="+mn-lt"/>
                <a:cs typeface="+mn-lt"/>
              </a:rPr>
            </a:br>
            <a:r>
              <a:rPr lang="en-US">
                <a:latin typeface="Aptos"/>
                <a:ea typeface="+mn-lt"/>
                <a:cs typeface="+mn-lt"/>
              </a:rPr>
              <a:t>Immigration lawyers and other professionals must compare detailed job duties with SOC codes, a process that can be time-consuming and prone to human error.</a:t>
            </a:r>
            <a:endParaRPr lang="en-US">
              <a:latin typeface="Aptos"/>
              <a:cs typeface="Times New Roman"/>
            </a:endParaRPr>
          </a:p>
          <a:p>
            <a:pPr>
              <a:buFont typeface="Wingdings"/>
              <a:buChar char="Ø"/>
            </a:pPr>
            <a:endParaRPr lang="en-US">
              <a:latin typeface="Aptos"/>
              <a:ea typeface="+mn-lt"/>
              <a:cs typeface="+mn-lt"/>
            </a:endParaRPr>
          </a:p>
          <a:p>
            <a:pPr>
              <a:buFont typeface="Wingdings"/>
              <a:buChar char="Ø"/>
            </a:pPr>
            <a:r>
              <a:rPr lang="en-US" b="1">
                <a:latin typeface="Aptos"/>
                <a:ea typeface="+mn-lt"/>
                <a:cs typeface="+mn-lt"/>
              </a:rPr>
              <a:t>Existing Solutions</a:t>
            </a:r>
            <a:r>
              <a:rPr lang="en-US">
                <a:latin typeface="Aptos"/>
                <a:ea typeface="+mn-lt"/>
                <a:cs typeface="+mn-lt"/>
              </a:rPr>
              <a:t>:</a:t>
            </a:r>
            <a:br>
              <a:rPr lang="en-US">
                <a:latin typeface="Aptos"/>
                <a:ea typeface="+mn-lt"/>
                <a:cs typeface="+mn-lt"/>
              </a:rPr>
            </a:br>
            <a:r>
              <a:rPr lang="en-US">
                <a:latin typeface="Aptos"/>
                <a:ea typeface="+mn-lt"/>
                <a:cs typeface="+mn-lt"/>
              </a:rPr>
              <a:t>Current systems either rely solely on keyword-based searches or manual selection, both of which fail to capture the nuances of job descriptions and evolving SOC codes.</a:t>
            </a:r>
            <a:endParaRPr lang="en-US">
              <a:latin typeface="Aptos"/>
              <a:cs typeface="Times New Roman"/>
            </a:endParaRPr>
          </a:p>
          <a:p>
            <a:pPr>
              <a:buFont typeface="Wingdings" panose="020B0604020202020204" pitchFamily="34" charset="0"/>
              <a:buChar char="Ø"/>
            </a:pPr>
            <a:endParaRPr lang="en-US">
              <a:latin typeface="Aptos"/>
              <a:cs typeface="Calibri"/>
            </a:endParaRPr>
          </a:p>
          <a:p>
            <a:pPr>
              <a:buFont typeface="Wingdings" panose="020B0604020202020204" pitchFamily="34" charset="0"/>
              <a:buChar char="Ø"/>
            </a:pPr>
            <a:endParaRPr lang="en-US" sz="2000">
              <a:latin typeface="Aptos"/>
              <a:ea typeface="Meiryo"/>
              <a:cs typeface="Calibri"/>
            </a:endParaRPr>
          </a:p>
          <a:p>
            <a:pPr>
              <a:buFont typeface="Wingdings" panose="020B0604020202020204" pitchFamily="34" charset="0"/>
              <a:buChar char="Ø"/>
            </a:pPr>
            <a:endParaRPr lang="en-US" sz="1600" b="1">
              <a:latin typeface="Aptos"/>
              <a:ea typeface="Meiryo"/>
              <a:cs typeface="Times New Roman"/>
            </a:endParaRPr>
          </a:p>
          <a:p>
            <a:pPr>
              <a:buFont typeface="Wingdings" panose="020B0604020202020204" pitchFamily="34" charset="0"/>
              <a:buChar char="Ø"/>
            </a:pPr>
            <a:endParaRPr lang="en-US" sz="2000" b="1">
              <a:latin typeface="Aptos"/>
              <a:ea typeface="Meiryo"/>
              <a:cs typeface="+mn-lt"/>
            </a:endParaRPr>
          </a:p>
          <a:p>
            <a:pPr>
              <a:buFont typeface="Wingdings" panose="020B0604020202020204" pitchFamily="34" charset="0"/>
              <a:buChar char="Ø"/>
            </a:pPr>
            <a:endParaRPr lang="en-US" sz="1800" b="1">
              <a:latin typeface="Aptos"/>
              <a:cs typeface="Calibri"/>
            </a:endParaRPr>
          </a:p>
        </p:txBody>
      </p:sp>
    </p:spTree>
    <p:extLst>
      <p:ext uri="{BB962C8B-B14F-4D97-AF65-F5344CB8AC3E}">
        <p14:creationId xmlns:p14="http://schemas.microsoft.com/office/powerpoint/2010/main" val="2806682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background pattern&#10;&#10;Description automatically generated">
            <a:extLst>
              <a:ext uri="{FF2B5EF4-FFF2-40B4-BE49-F238E27FC236}">
                <a16:creationId xmlns:a16="http://schemas.microsoft.com/office/drawing/2014/main" id="{2258343D-1F65-B30B-EF5C-B44FC1D11068}"/>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brightnessContrast bright="40000" contrast="-40000"/>
                    </a14:imgEffect>
                  </a14:imgLayer>
                </a14:imgProps>
              </a:ext>
            </a:extLst>
          </a:blip>
          <a:srcRect l="105" r="334"/>
          <a:stretch/>
        </p:blipFill>
        <p:spPr>
          <a:xfrm>
            <a:off x="9395361" y="2129644"/>
            <a:ext cx="5114305" cy="6858000"/>
          </a:xfrm>
          <a:prstGeom prst="ellipse">
            <a:avLst/>
          </a:prstGeom>
        </p:spPr>
      </p:pic>
      <p:pic>
        <p:nvPicPr>
          <p:cNvPr id="7" name="Picture 6" descr="A picture containing background pattern&#10;&#10;Description automatically generated">
            <a:extLst>
              <a:ext uri="{FF2B5EF4-FFF2-40B4-BE49-F238E27FC236}">
                <a16:creationId xmlns:a16="http://schemas.microsoft.com/office/drawing/2014/main" id="{FB8DD95C-EC10-1352-3352-9E89682EFAAF}"/>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Layer>
                </a14:imgProps>
              </a:ext>
            </a:extLst>
          </a:blip>
          <a:srcRect l="105" r="334"/>
          <a:stretch/>
        </p:blipFill>
        <p:spPr>
          <a:xfrm>
            <a:off x="9634847" y="2262252"/>
            <a:ext cx="5114305" cy="6858000"/>
          </a:xfrm>
          <a:prstGeom prst="ellipse">
            <a:avLst/>
          </a:prstGeom>
        </p:spPr>
      </p:pic>
      <p:pic>
        <p:nvPicPr>
          <p:cNvPr id="5" name="Picture 4" descr="A body of water with boats in it and buildings around it&#10;&#10;Description automatically generated with medium confidence">
            <a:extLst>
              <a:ext uri="{FF2B5EF4-FFF2-40B4-BE49-F238E27FC236}">
                <a16:creationId xmlns:a16="http://schemas.microsoft.com/office/drawing/2014/main" id="{0679B787-2826-8F76-3656-22038F2C1039}"/>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9961" b="97559" l="0" r="99935">
                        <a14:foregroundMark x1="1107" y1="21533" x2="1888" y2="46777"/>
                        <a14:foregroundMark x1="7227" y1="92627" x2="48633" y2="92773"/>
                        <a14:foregroundMark x1="48633" y1="92773" x2="96094" y2="91504"/>
                        <a14:foregroundMark x1="29622" y1="65039" x2="326" y2="95898"/>
                        <a14:foregroundMark x1="326" y1="95898" x2="130" y2="95898"/>
                        <a14:foregroundMark x1="4297" y1="99170" x2="80794" y2="99609"/>
                        <a14:foregroundMark x1="80794" y1="99609" x2="89974" y2="98242"/>
                        <a14:foregroundMark x1="89974" y1="98242" x2="96810" y2="93457"/>
                        <a14:foregroundMark x1="96810" y1="93457" x2="93099" y2="82910"/>
                        <a14:foregroundMark x1="93099" y1="82910" x2="87630" y2="76758"/>
                        <a14:foregroundMark x1="87630" y1="76758" x2="95443" y2="72119"/>
                        <a14:foregroundMark x1="95443" y1="72119" x2="98568" y2="64600"/>
                        <a14:foregroundMark x1="98568" y1="64600" x2="99284" y2="64111"/>
                        <a14:foregroundMark x1="391" y1="99170" x2="19857" y2="99365"/>
                        <a14:foregroundMark x1="19857" y1="99365" x2="80664" y2="96973"/>
                        <a14:foregroundMark x1="80664" y1="96973" x2="98763" y2="97559"/>
                        <a14:foregroundMark x1="93945" y1="18750" x2="99935" y2="19043"/>
                      </a14:backgroundRemoval>
                    </a14:imgEffect>
                    <a14:imgEffect>
                      <a14:saturation sat="0"/>
                    </a14:imgEffect>
                  </a14:imgLayer>
                </a14:imgProps>
              </a:ext>
            </a:extLst>
          </a:blip>
          <a:srcRect l="63598" b="44415"/>
          <a:stretch/>
        </p:blipFill>
        <p:spPr>
          <a:xfrm>
            <a:off x="9915898" y="2526367"/>
            <a:ext cx="2371106" cy="4827427"/>
          </a:xfrm>
          <a:prstGeom prst="rect">
            <a:avLst/>
          </a:prstGeom>
        </p:spPr>
      </p:pic>
      <p:pic>
        <p:nvPicPr>
          <p:cNvPr id="12" name="Picture 6">
            <a:extLst>
              <a:ext uri="{FF2B5EF4-FFF2-40B4-BE49-F238E27FC236}">
                <a16:creationId xmlns:a16="http://schemas.microsoft.com/office/drawing/2014/main" id="{E9186E42-431F-752A-8568-05B582F2ED54}"/>
              </a:ext>
            </a:extLst>
          </p:cNvPr>
          <p:cNvPicPr>
            <a:picLocks noChangeAspect="1"/>
          </p:cNvPicPr>
          <p:nvPr/>
        </p:nvPicPr>
        <p:blipFill>
          <a:blip r:embed="rId8"/>
          <a:stretch>
            <a:fillRect/>
          </a:stretch>
        </p:blipFill>
        <p:spPr>
          <a:xfrm>
            <a:off x="152047" y="131243"/>
            <a:ext cx="343969" cy="469738"/>
          </a:xfrm>
          <a:prstGeom prst="rect">
            <a:avLst/>
          </a:prstGeom>
        </p:spPr>
      </p:pic>
      <p:sp>
        <p:nvSpPr>
          <p:cNvPr id="6" name="Title 1">
            <a:extLst>
              <a:ext uri="{FF2B5EF4-FFF2-40B4-BE49-F238E27FC236}">
                <a16:creationId xmlns:a16="http://schemas.microsoft.com/office/drawing/2014/main" id="{04041641-B8CA-B3CF-D769-BFBB816789FC}"/>
              </a:ext>
            </a:extLst>
          </p:cNvPr>
          <p:cNvSpPr txBox="1">
            <a:spLocks/>
          </p:cNvSpPr>
          <p:nvPr/>
        </p:nvSpPr>
        <p:spPr>
          <a:xfrm>
            <a:off x="1145375" y="85368"/>
            <a:ext cx="9901249" cy="1031227"/>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a:solidFill>
                  <a:srgbClr val="1277E0"/>
                </a:solidFill>
                <a:latin typeface="Aptos"/>
                <a:cs typeface="Aharoni"/>
              </a:rPr>
              <a:t>Proposed Approach</a:t>
            </a:r>
          </a:p>
        </p:txBody>
      </p:sp>
      <p:sp>
        <p:nvSpPr>
          <p:cNvPr id="4" name="Rectangle 2">
            <a:extLst>
              <a:ext uri="{FF2B5EF4-FFF2-40B4-BE49-F238E27FC236}">
                <a16:creationId xmlns:a16="http://schemas.microsoft.com/office/drawing/2014/main" id="{FD12C6BD-6584-DE96-63E5-D51314E1BB33}"/>
              </a:ext>
            </a:extLst>
          </p:cNvPr>
          <p:cNvSpPr>
            <a:spLocks noChangeArrowheads="1"/>
          </p:cNvSpPr>
          <p:nvPr/>
        </p:nvSpPr>
        <p:spPr bwMode="auto">
          <a:xfrm>
            <a:off x="1145375" y="1714146"/>
            <a:ext cx="8770523"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a:buFont typeface="Wingdings"/>
              <a:buChar char="Ø"/>
            </a:pPr>
            <a:r>
              <a:rPr lang="en-US" b="1">
                <a:latin typeface="Aptos"/>
                <a:ea typeface="+mn-lt"/>
                <a:cs typeface="+mn-lt"/>
              </a:rPr>
              <a:t>Hybrid Search</a:t>
            </a:r>
            <a:r>
              <a:rPr lang="en-US">
                <a:latin typeface="Aptos"/>
                <a:ea typeface="+mn-lt"/>
                <a:cs typeface="+mn-lt"/>
              </a:rPr>
              <a:t>:</a:t>
            </a:r>
            <a:br>
              <a:rPr lang="en-US">
                <a:latin typeface="Aptos"/>
                <a:ea typeface="+mn-lt"/>
                <a:cs typeface="+mn-lt"/>
              </a:rPr>
            </a:br>
            <a:r>
              <a:rPr lang="en-US">
                <a:latin typeface="Aptos"/>
                <a:ea typeface="+mn-lt"/>
                <a:cs typeface="+mn-lt"/>
              </a:rPr>
              <a:t>Combines </a:t>
            </a:r>
            <a:r>
              <a:rPr lang="en-US" b="1">
                <a:latin typeface="Aptos"/>
                <a:ea typeface="+mn-lt"/>
                <a:cs typeface="+mn-lt"/>
              </a:rPr>
              <a:t>BM25 keyword search</a:t>
            </a:r>
            <a:r>
              <a:rPr lang="en-US">
                <a:latin typeface="Aptos"/>
                <a:ea typeface="+mn-lt"/>
                <a:cs typeface="+mn-lt"/>
              </a:rPr>
              <a:t> with </a:t>
            </a:r>
            <a:r>
              <a:rPr lang="en-US" b="1">
                <a:latin typeface="Aptos"/>
                <a:ea typeface="+mn-lt"/>
                <a:cs typeface="+mn-lt"/>
              </a:rPr>
              <a:t>embedding-based search</a:t>
            </a:r>
            <a:r>
              <a:rPr lang="en-US">
                <a:latin typeface="Aptos"/>
                <a:ea typeface="+mn-lt"/>
                <a:cs typeface="+mn-lt"/>
              </a:rPr>
              <a:t> for enhanced accuracy, leveraging both semantic understanding and keyword relevance.</a:t>
            </a:r>
            <a:endParaRPr lang="en-US">
              <a:latin typeface="Aptos"/>
              <a:cs typeface="Times New Roman"/>
            </a:endParaRPr>
          </a:p>
          <a:p>
            <a:pPr marL="285750" indent="-285750">
              <a:buFont typeface="Wingdings"/>
              <a:buChar char="Ø"/>
            </a:pPr>
            <a:r>
              <a:rPr lang="en-US" b="1">
                <a:latin typeface="Aptos"/>
                <a:ea typeface="+mn-lt"/>
                <a:cs typeface="+mn-lt"/>
              </a:rPr>
              <a:t>Embedding Models</a:t>
            </a:r>
            <a:r>
              <a:rPr lang="en-US">
                <a:latin typeface="Aptos"/>
                <a:ea typeface="+mn-lt"/>
                <a:cs typeface="+mn-lt"/>
              </a:rPr>
              <a:t>:</a:t>
            </a:r>
            <a:br>
              <a:rPr lang="en-US">
                <a:latin typeface="Aptos"/>
                <a:ea typeface="+mn-lt"/>
                <a:cs typeface="+mn-lt"/>
              </a:rPr>
            </a:br>
            <a:r>
              <a:rPr lang="en-US">
                <a:latin typeface="Aptos"/>
                <a:ea typeface="+mn-lt"/>
                <a:cs typeface="+mn-lt"/>
              </a:rPr>
              <a:t>Embedding-Ada generates semantic embeddings for deeper contextual comparison of job descriptions and SOC codes.</a:t>
            </a:r>
            <a:endParaRPr lang="en-US">
              <a:latin typeface="Aptos"/>
              <a:cs typeface="Times New Roman"/>
            </a:endParaRPr>
          </a:p>
          <a:p>
            <a:pPr marL="285750" indent="-285750">
              <a:buFont typeface="Wingdings"/>
              <a:buChar char="Ø"/>
            </a:pPr>
            <a:r>
              <a:rPr lang="en-US" b="1">
                <a:latin typeface="Aptos"/>
                <a:ea typeface="+mn-lt"/>
                <a:cs typeface="+mn-lt"/>
              </a:rPr>
              <a:t>Cosine Similarity &amp; BM25 Ranking</a:t>
            </a:r>
            <a:r>
              <a:rPr lang="en-US">
                <a:latin typeface="Aptos"/>
                <a:ea typeface="+mn-lt"/>
                <a:cs typeface="+mn-lt"/>
              </a:rPr>
              <a:t>:</a:t>
            </a:r>
            <a:br>
              <a:rPr lang="en-US">
                <a:latin typeface="Aptos"/>
                <a:ea typeface="+mn-lt"/>
                <a:cs typeface="+mn-lt"/>
              </a:rPr>
            </a:br>
            <a:r>
              <a:rPr lang="en-US">
                <a:latin typeface="Aptos"/>
                <a:ea typeface="+mn-lt"/>
                <a:cs typeface="+mn-lt"/>
              </a:rPr>
              <a:t>Filters and ranks up to the top 10 SOC codes using both </a:t>
            </a:r>
            <a:r>
              <a:rPr lang="en-US" b="1">
                <a:latin typeface="Aptos"/>
                <a:ea typeface="+mn-lt"/>
                <a:cs typeface="+mn-lt"/>
              </a:rPr>
              <a:t>cosine similarity</a:t>
            </a:r>
            <a:r>
              <a:rPr lang="en-US">
                <a:latin typeface="Aptos"/>
                <a:ea typeface="+mn-lt"/>
                <a:cs typeface="+mn-lt"/>
              </a:rPr>
              <a:t> (semantic closeness) and </a:t>
            </a:r>
            <a:r>
              <a:rPr lang="en-US" b="1">
                <a:latin typeface="Aptos"/>
                <a:ea typeface="+mn-lt"/>
                <a:cs typeface="+mn-lt"/>
              </a:rPr>
              <a:t>BM25</a:t>
            </a:r>
            <a:r>
              <a:rPr lang="en-US">
                <a:latin typeface="Aptos"/>
                <a:ea typeface="+mn-lt"/>
                <a:cs typeface="+mn-lt"/>
              </a:rPr>
              <a:t> (keyword relevance).</a:t>
            </a:r>
            <a:endParaRPr lang="en-US">
              <a:latin typeface="Aptos"/>
              <a:cs typeface="Times New Roman"/>
            </a:endParaRPr>
          </a:p>
          <a:p>
            <a:pPr marL="285750" indent="-285750">
              <a:buFont typeface="Wingdings"/>
              <a:buChar char="Ø"/>
            </a:pPr>
            <a:r>
              <a:rPr lang="en-US" b="1">
                <a:latin typeface="Aptos"/>
                <a:ea typeface="+mn-lt"/>
                <a:cs typeface="+mn-lt"/>
              </a:rPr>
              <a:t>LLM Integration</a:t>
            </a:r>
            <a:r>
              <a:rPr lang="en-US">
                <a:latin typeface="Aptos"/>
                <a:ea typeface="+mn-lt"/>
                <a:cs typeface="+mn-lt"/>
              </a:rPr>
              <a:t>:</a:t>
            </a:r>
            <a:br>
              <a:rPr lang="en-US">
                <a:latin typeface="Aptos"/>
                <a:ea typeface="+mn-lt"/>
                <a:cs typeface="+mn-lt"/>
              </a:rPr>
            </a:br>
            <a:r>
              <a:rPr lang="en-US">
                <a:latin typeface="Aptos"/>
                <a:ea typeface="+mn-lt"/>
                <a:cs typeface="+mn-lt"/>
              </a:rPr>
              <a:t>LLM evaluates ranked SOC codes, selects the best match, and provides explanations, boosting transparency and trust.</a:t>
            </a:r>
            <a:endParaRPr lang="en-US">
              <a:latin typeface="Aptos"/>
              <a:cs typeface="Times New Roman"/>
            </a:endParaRPr>
          </a:p>
          <a:p>
            <a:pPr marL="285750" marR="0" lvl="0" indent="-285750" algn="l" defTabSz="914400">
              <a:lnSpc>
                <a:spcPct val="100000"/>
              </a:lnSpc>
              <a:spcBef>
                <a:spcPct val="0"/>
              </a:spcBef>
              <a:spcAft>
                <a:spcPct val="0"/>
              </a:spcAft>
              <a:buClrTx/>
              <a:buSzTx/>
              <a:buFont typeface="Wingdings"/>
              <a:buChar char="Ø"/>
              <a:tabLst/>
            </a:pPr>
            <a:endParaRPr lang="en-US" altLang="en-US" sz="1800" b="0" i="0" u="none" strike="noStrike" cap="none" normalizeH="0" baseline="0">
              <a:ln>
                <a:noFill/>
              </a:ln>
              <a:effectLst/>
              <a:latin typeface="Aptos"/>
              <a:cs typeface="Arial"/>
            </a:endParaRPr>
          </a:p>
          <a:p>
            <a:pPr marL="285750" indent="-285750">
              <a:buFont typeface="Wingdings"/>
              <a:buChar char="Ø"/>
            </a:pPr>
            <a:endParaRPr lang="en-US">
              <a:latin typeface="Aptos"/>
              <a:cs typeface="Times New Roman"/>
            </a:endParaRPr>
          </a:p>
          <a:p>
            <a:pPr marL="285750" marR="0" lvl="0" indent="-285750" algn="l" defTabSz="914400">
              <a:lnSpc>
                <a:spcPct val="100000"/>
              </a:lnSpc>
              <a:spcBef>
                <a:spcPct val="0"/>
              </a:spcBef>
              <a:spcAft>
                <a:spcPct val="0"/>
              </a:spcAft>
              <a:buClrTx/>
              <a:buSzTx/>
              <a:buFont typeface="Wingdings"/>
              <a:buChar char="Ø"/>
              <a:tabLst/>
            </a:pPr>
            <a:endParaRPr lang="en-US" altLang="en-US" sz="1800" b="0" i="0" u="none" strike="noStrike" cap="none" normalizeH="0" baseline="0">
              <a:ln>
                <a:noFill/>
              </a:ln>
              <a:effectLst/>
              <a:latin typeface="Aptos"/>
              <a:cs typeface="Arial"/>
            </a:endParaRPr>
          </a:p>
          <a:p>
            <a:pPr marL="285750" marR="0" lvl="0" indent="-285750" algn="l" defTabSz="914400" rtl="0" eaLnBrk="0" fontAlgn="base" latinLnBrk="0" hangingPunct="0">
              <a:lnSpc>
                <a:spcPct val="100000"/>
              </a:lnSpc>
              <a:spcBef>
                <a:spcPct val="0"/>
              </a:spcBef>
              <a:spcAft>
                <a:spcPct val="0"/>
              </a:spcAft>
              <a:buClrTx/>
              <a:buSzTx/>
              <a:buFont typeface="Wingdings"/>
              <a:buChar char="Ø"/>
              <a:tabLst/>
            </a:pPr>
            <a:endParaRPr lang="en-US" altLang="en-US" sz="1800" b="0" i="0" u="none" strike="noStrike" cap="none" normalizeH="0" baseline="0">
              <a:ln>
                <a:noFill/>
              </a:ln>
              <a:effectLst/>
              <a:latin typeface="Aptos"/>
              <a:cs typeface="Times New Roman"/>
            </a:endParaRPr>
          </a:p>
        </p:txBody>
      </p:sp>
    </p:spTree>
    <p:extLst>
      <p:ext uri="{BB962C8B-B14F-4D97-AF65-F5344CB8AC3E}">
        <p14:creationId xmlns:p14="http://schemas.microsoft.com/office/powerpoint/2010/main" val="655910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background pattern&#10;&#10;Description automatically generated">
            <a:extLst>
              <a:ext uri="{FF2B5EF4-FFF2-40B4-BE49-F238E27FC236}">
                <a16:creationId xmlns:a16="http://schemas.microsoft.com/office/drawing/2014/main" id="{3E09785D-4215-1B97-6DC7-C33A7CB7143C}"/>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l="79159" r="4187"/>
          <a:stretch/>
        </p:blipFill>
        <p:spPr>
          <a:xfrm>
            <a:off x="11332548" y="0"/>
            <a:ext cx="859452" cy="6858000"/>
          </a:xfrm>
          <a:prstGeom prst="rect">
            <a:avLst/>
          </a:prstGeom>
        </p:spPr>
      </p:pic>
      <p:pic>
        <p:nvPicPr>
          <p:cNvPr id="5" name="Picture 4" descr="A picture containing background pattern&#10;&#10;Description automatically generated">
            <a:extLst>
              <a:ext uri="{FF2B5EF4-FFF2-40B4-BE49-F238E27FC236}">
                <a16:creationId xmlns:a16="http://schemas.microsoft.com/office/drawing/2014/main" id="{DCC67C48-BA62-AB37-A397-6BC30F6D4CF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l="79159" r="4187"/>
          <a:stretch/>
        </p:blipFill>
        <p:spPr>
          <a:xfrm>
            <a:off x="-21252" y="0"/>
            <a:ext cx="859452" cy="6858000"/>
          </a:xfrm>
          <a:prstGeom prst="rect">
            <a:avLst/>
          </a:prstGeom>
        </p:spPr>
      </p:pic>
      <p:pic>
        <p:nvPicPr>
          <p:cNvPr id="6" name="Picture 5" descr="A picture containing background pattern&#10;&#10;Description automatically generated">
            <a:extLst>
              <a:ext uri="{FF2B5EF4-FFF2-40B4-BE49-F238E27FC236}">
                <a16:creationId xmlns:a16="http://schemas.microsoft.com/office/drawing/2014/main" id="{6FFD082F-9AA0-A276-4CD2-297AF0FF096B}"/>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l="79159" r="4187"/>
          <a:stretch/>
        </p:blipFill>
        <p:spPr>
          <a:xfrm rot="16200000">
            <a:off x="3837474" y="2993501"/>
            <a:ext cx="859452" cy="6858000"/>
          </a:xfrm>
          <a:prstGeom prst="rect">
            <a:avLst/>
          </a:prstGeom>
        </p:spPr>
      </p:pic>
      <p:pic>
        <p:nvPicPr>
          <p:cNvPr id="7" name="Picture 6" descr="A picture containing background pattern&#10;&#10;Description automatically generated">
            <a:extLst>
              <a:ext uri="{FF2B5EF4-FFF2-40B4-BE49-F238E27FC236}">
                <a16:creationId xmlns:a16="http://schemas.microsoft.com/office/drawing/2014/main" id="{06551E9F-9C63-E753-17B3-2628C30031AE}"/>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l="79159" r="4187" b="46977"/>
          <a:stretch/>
        </p:blipFill>
        <p:spPr>
          <a:xfrm rot="16200000">
            <a:off x="9084649" y="4598554"/>
            <a:ext cx="859452" cy="3636347"/>
          </a:xfrm>
          <a:prstGeom prst="rect">
            <a:avLst/>
          </a:prstGeom>
        </p:spPr>
      </p:pic>
      <p:pic>
        <p:nvPicPr>
          <p:cNvPr id="8" name="Picture 7" descr="A picture containing background pattern&#10;&#10;Description automatically generated">
            <a:extLst>
              <a:ext uri="{FF2B5EF4-FFF2-40B4-BE49-F238E27FC236}">
                <a16:creationId xmlns:a16="http://schemas.microsoft.com/office/drawing/2014/main" id="{C8BB9A13-5E40-CFA0-1E23-227B384D2365}"/>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l="79159" r="4187"/>
          <a:stretch/>
        </p:blipFill>
        <p:spPr>
          <a:xfrm rot="16200000">
            <a:off x="3837475" y="-2999274"/>
            <a:ext cx="859452" cy="6858000"/>
          </a:xfrm>
          <a:prstGeom prst="rect">
            <a:avLst/>
          </a:prstGeom>
        </p:spPr>
      </p:pic>
      <p:pic>
        <p:nvPicPr>
          <p:cNvPr id="9" name="Picture 8" descr="A picture containing background pattern&#10;&#10;Description automatically generated">
            <a:extLst>
              <a:ext uri="{FF2B5EF4-FFF2-40B4-BE49-F238E27FC236}">
                <a16:creationId xmlns:a16="http://schemas.microsoft.com/office/drawing/2014/main" id="{AB4F1879-52CF-E1C2-4A05-994094F484D5}"/>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l="79159" r="4187" b="46977"/>
          <a:stretch/>
        </p:blipFill>
        <p:spPr>
          <a:xfrm rot="16200000">
            <a:off x="9084650" y="-1394221"/>
            <a:ext cx="859452" cy="3636347"/>
          </a:xfrm>
          <a:prstGeom prst="rect">
            <a:avLst/>
          </a:prstGeom>
        </p:spPr>
      </p:pic>
      <p:sp>
        <p:nvSpPr>
          <p:cNvPr id="11" name="Rounded Rectangle 10">
            <a:extLst>
              <a:ext uri="{FF2B5EF4-FFF2-40B4-BE49-F238E27FC236}">
                <a16:creationId xmlns:a16="http://schemas.microsoft.com/office/drawing/2014/main" id="{3DA61228-64DD-E3A8-5DF1-DB78CECF612F}"/>
              </a:ext>
            </a:extLst>
          </p:cNvPr>
          <p:cNvSpPr/>
          <p:nvPr/>
        </p:nvSpPr>
        <p:spPr>
          <a:xfrm>
            <a:off x="425532" y="424543"/>
            <a:ext cx="11340935" cy="6008914"/>
          </a:xfrm>
          <a:prstGeom prst="roundRect">
            <a:avLst/>
          </a:prstGeom>
          <a:solidFill>
            <a:schemeClr val="bg1"/>
          </a:solidFill>
          <a:ln>
            <a:solidFill>
              <a:srgbClr val="1277E0"/>
            </a:solidFill>
          </a:ln>
          <a:effectLst>
            <a:glow rad="228600">
              <a:schemeClr val="accent3">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6">
            <a:extLst>
              <a:ext uri="{FF2B5EF4-FFF2-40B4-BE49-F238E27FC236}">
                <a16:creationId xmlns:a16="http://schemas.microsoft.com/office/drawing/2014/main" id="{BA7CFE77-84A8-B5DE-143E-14B87B69672A}"/>
              </a:ext>
            </a:extLst>
          </p:cNvPr>
          <p:cNvPicPr>
            <a:picLocks noChangeAspect="1"/>
          </p:cNvPicPr>
          <p:nvPr/>
        </p:nvPicPr>
        <p:blipFill>
          <a:blip r:embed="rId4"/>
          <a:stretch>
            <a:fillRect/>
          </a:stretch>
        </p:blipFill>
        <p:spPr>
          <a:xfrm>
            <a:off x="878982" y="865226"/>
            <a:ext cx="343969" cy="469738"/>
          </a:xfrm>
          <a:prstGeom prst="rect">
            <a:avLst/>
          </a:prstGeom>
        </p:spPr>
      </p:pic>
      <p:sp>
        <p:nvSpPr>
          <p:cNvPr id="2" name="Title 1">
            <a:extLst>
              <a:ext uri="{FF2B5EF4-FFF2-40B4-BE49-F238E27FC236}">
                <a16:creationId xmlns:a16="http://schemas.microsoft.com/office/drawing/2014/main" id="{6DDF2992-B513-6AAD-1BF6-96134EB79363}"/>
              </a:ext>
            </a:extLst>
          </p:cNvPr>
          <p:cNvSpPr txBox="1">
            <a:spLocks/>
          </p:cNvSpPr>
          <p:nvPr/>
        </p:nvSpPr>
        <p:spPr>
          <a:xfrm>
            <a:off x="1145374" y="505458"/>
            <a:ext cx="9901249" cy="1031227"/>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a:solidFill>
                  <a:srgbClr val="1277E0"/>
                </a:solidFill>
                <a:latin typeface="Aptos"/>
                <a:cs typeface="Aharoni"/>
              </a:rPr>
              <a:t>Live Demonstration </a:t>
            </a:r>
          </a:p>
        </p:txBody>
      </p:sp>
      <p:sp>
        <p:nvSpPr>
          <p:cNvPr id="15" name="Content Placeholder 2">
            <a:extLst>
              <a:ext uri="{FF2B5EF4-FFF2-40B4-BE49-F238E27FC236}">
                <a16:creationId xmlns:a16="http://schemas.microsoft.com/office/drawing/2014/main" id="{1C48A0CE-A7D1-60B1-575D-CEB9E6F8BF61}"/>
              </a:ext>
            </a:extLst>
          </p:cNvPr>
          <p:cNvSpPr txBox="1">
            <a:spLocks/>
          </p:cNvSpPr>
          <p:nvPr/>
        </p:nvSpPr>
        <p:spPr>
          <a:xfrm>
            <a:off x="1972030" y="1536685"/>
            <a:ext cx="8247936" cy="4351338"/>
          </a:xfrm>
          <a:prstGeom prst="rect">
            <a:avLst/>
          </a:prstGeom>
        </p:spPr>
        <p:txBody>
          <a:bodyPr vert="horz" lIns="91440" tIns="45720" rIns="91440" bIns="45720" rtlCol="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20B0604020202020204" pitchFamily="34" charset="0"/>
              <a:buChar char="Ø"/>
            </a:pPr>
            <a:r>
              <a:rPr lang="en-US" b="1">
                <a:latin typeface="Aptos"/>
                <a:ea typeface="+mn-lt"/>
                <a:cs typeface="+mn-lt"/>
              </a:rPr>
              <a:t>Input</a:t>
            </a:r>
            <a:r>
              <a:rPr lang="en-US">
                <a:latin typeface="Aptos"/>
                <a:ea typeface="+mn-lt"/>
                <a:cs typeface="+mn-lt"/>
              </a:rPr>
              <a:t>:</a:t>
            </a:r>
            <a:br>
              <a:rPr lang="en-US">
                <a:latin typeface="Aptos"/>
                <a:ea typeface="+mn-lt"/>
                <a:cs typeface="+mn-lt"/>
              </a:rPr>
            </a:br>
            <a:r>
              <a:rPr lang="en-US">
                <a:latin typeface="Aptos"/>
                <a:ea typeface="+mn-lt"/>
                <a:cs typeface="+mn-lt"/>
              </a:rPr>
              <a:t>User submits a job description or query for SOC code classification via a user-friendly interface.</a:t>
            </a:r>
            <a:endParaRPr lang="en-US" b="1">
              <a:latin typeface="Aptos"/>
              <a:ea typeface="+mn-lt"/>
              <a:cs typeface="+mn-lt"/>
            </a:endParaRPr>
          </a:p>
          <a:p>
            <a:pPr>
              <a:buFont typeface="Wingdings" panose="020B0604020202020204" pitchFamily="34" charset="0"/>
              <a:buChar char="Ø"/>
            </a:pPr>
            <a:r>
              <a:rPr lang="en-US" b="1">
                <a:latin typeface="Aptos"/>
                <a:ea typeface="+mn-lt"/>
                <a:cs typeface="+mn-lt"/>
              </a:rPr>
              <a:t>Processing</a:t>
            </a:r>
            <a:r>
              <a:rPr lang="en-US">
                <a:latin typeface="Aptos"/>
                <a:ea typeface="+mn-lt"/>
                <a:cs typeface="+mn-lt"/>
              </a:rPr>
              <a:t>:</a:t>
            </a:r>
            <a:br>
              <a:rPr lang="en-US">
                <a:latin typeface="Aptos"/>
                <a:ea typeface="+mn-lt"/>
                <a:cs typeface="+mn-lt"/>
              </a:rPr>
            </a:br>
            <a:r>
              <a:rPr lang="en-US">
                <a:latin typeface="Aptos"/>
                <a:ea typeface="+mn-lt"/>
                <a:cs typeface="+mn-lt"/>
              </a:rPr>
              <a:t>The system preprocesses the query by chunking, tokenizing, and generating embeddings. It also runs a BM25 keyword search.</a:t>
            </a:r>
            <a:endParaRPr lang="en-US">
              <a:latin typeface="Aptos"/>
              <a:cs typeface="Times New Roman"/>
            </a:endParaRPr>
          </a:p>
          <a:p>
            <a:pPr>
              <a:buFont typeface="Wingdings" panose="020B0604020202020204" pitchFamily="34" charset="0"/>
              <a:buChar char="Ø"/>
            </a:pPr>
            <a:r>
              <a:rPr lang="en-US" b="1">
                <a:latin typeface="Aptos"/>
                <a:ea typeface="+mn-lt"/>
                <a:cs typeface="+mn-lt"/>
              </a:rPr>
              <a:t>Ranking</a:t>
            </a:r>
            <a:r>
              <a:rPr lang="en-US">
                <a:latin typeface="Aptos"/>
                <a:ea typeface="+mn-lt"/>
                <a:cs typeface="+mn-lt"/>
              </a:rPr>
              <a:t>:</a:t>
            </a:r>
            <a:br>
              <a:rPr lang="en-US">
                <a:latin typeface="Aptos"/>
                <a:ea typeface="+mn-lt"/>
                <a:cs typeface="+mn-lt"/>
              </a:rPr>
            </a:br>
            <a:r>
              <a:rPr lang="en-US">
                <a:latin typeface="Aptos"/>
                <a:ea typeface="+mn-lt"/>
                <a:cs typeface="+mn-lt"/>
              </a:rPr>
              <a:t>Results are ranked based on cosine similarity and keyword matching, presenting the top 10 SOC codes.</a:t>
            </a:r>
            <a:endParaRPr lang="en-US">
              <a:latin typeface="Aptos"/>
              <a:cs typeface="Times New Roman"/>
            </a:endParaRPr>
          </a:p>
          <a:p>
            <a:pPr>
              <a:buFont typeface="Wingdings" panose="020B0604020202020204" pitchFamily="34" charset="0"/>
              <a:buChar char="Ø"/>
            </a:pPr>
            <a:r>
              <a:rPr lang="en-US" b="1">
                <a:latin typeface="Aptos"/>
                <a:ea typeface="+mn-lt"/>
                <a:cs typeface="+mn-lt"/>
              </a:rPr>
              <a:t>Explanation</a:t>
            </a:r>
            <a:r>
              <a:rPr lang="en-US">
                <a:latin typeface="Aptos"/>
                <a:ea typeface="+mn-lt"/>
                <a:cs typeface="+mn-lt"/>
              </a:rPr>
              <a:t>:</a:t>
            </a:r>
            <a:br>
              <a:rPr lang="en-US">
                <a:latin typeface="Aptos"/>
                <a:ea typeface="+mn-lt"/>
                <a:cs typeface="+mn-lt"/>
              </a:rPr>
            </a:br>
            <a:r>
              <a:rPr lang="en-US">
                <a:latin typeface="Aptos"/>
                <a:ea typeface="+mn-lt"/>
                <a:cs typeface="+mn-lt"/>
              </a:rPr>
              <a:t>The system selects the best SOC code using the LLM and provides a detailed explanation for the choice.</a:t>
            </a:r>
            <a:endParaRPr lang="en-US">
              <a:latin typeface="Aptos"/>
              <a:cs typeface="Times New Roman"/>
            </a:endParaRPr>
          </a:p>
          <a:p>
            <a:pPr>
              <a:buFont typeface="Wingdings" panose="020B0604020202020204" pitchFamily="34" charset="0"/>
              <a:buChar char="Ø"/>
            </a:pPr>
            <a:r>
              <a:rPr lang="en-US" b="1">
                <a:latin typeface="Aptos"/>
                <a:ea typeface="+mn-lt"/>
                <a:cs typeface="+mn-lt"/>
              </a:rPr>
              <a:t>Output</a:t>
            </a:r>
            <a:r>
              <a:rPr lang="en-US">
                <a:latin typeface="Aptos"/>
                <a:ea typeface="+mn-lt"/>
                <a:cs typeface="+mn-lt"/>
              </a:rPr>
              <a:t>:</a:t>
            </a:r>
            <a:br>
              <a:rPr lang="en-US">
                <a:latin typeface="Aptos"/>
                <a:ea typeface="+mn-lt"/>
                <a:cs typeface="+mn-lt"/>
              </a:rPr>
            </a:br>
            <a:r>
              <a:rPr lang="en-US">
                <a:latin typeface="Aptos"/>
                <a:ea typeface="+mn-lt"/>
                <a:cs typeface="+mn-lt"/>
              </a:rPr>
              <a:t>The top-ranked SOC code, along with similar codes, is returned to the user in real-time.</a:t>
            </a:r>
            <a:endParaRPr lang="en-US">
              <a:latin typeface="Aptos"/>
              <a:cs typeface="Times New Roman"/>
            </a:endParaRPr>
          </a:p>
          <a:p>
            <a:pPr>
              <a:buFont typeface="Wingdings" panose="020B0604020202020204" pitchFamily="34" charset="0"/>
              <a:buChar char="Ø"/>
            </a:pPr>
            <a:endParaRPr lang="en-US">
              <a:latin typeface="Aptos"/>
              <a:cs typeface="Calibri"/>
            </a:endParaRPr>
          </a:p>
        </p:txBody>
      </p:sp>
    </p:spTree>
    <p:extLst>
      <p:ext uri="{BB962C8B-B14F-4D97-AF65-F5344CB8AC3E}">
        <p14:creationId xmlns:p14="http://schemas.microsoft.com/office/powerpoint/2010/main" val="2934881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background pattern&#10;&#10;Description automatically generated">
            <a:extLst>
              <a:ext uri="{FF2B5EF4-FFF2-40B4-BE49-F238E27FC236}">
                <a16:creationId xmlns:a16="http://schemas.microsoft.com/office/drawing/2014/main" id="{377424A2-FE3E-72C5-A978-825098F2F17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brightnessContrast bright="40000" contrast="-40000"/>
                    </a14:imgEffect>
                  </a14:imgLayer>
                </a14:imgProps>
              </a:ext>
            </a:extLst>
          </a:blip>
          <a:srcRect l="11245" t="31400" r="-229" b="-3420"/>
          <a:stretch/>
        </p:blipFill>
        <p:spPr>
          <a:xfrm>
            <a:off x="-259275" y="-189559"/>
            <a:ext cx="2712134" cy="2917108"/>
          </a:xfrm>
          <a:prstGeom prst="diagStripe">
            <a:avLst/>
          </a:prstGeom>
        </p:spPr>
      </p:pic>
      <p:pic>
        <p:nvPicPr>
          <p:cNvPr id="11" name="Picture 10" descr="A picture containing background pattern&#10;&#10;Description automatically generated">
            <a:extLst>
              <a:ext uri="{FF2B5EF4-FFF2-40B4-BE49-F238E27FC236}">
                <a16:creationId xmlns:a16="http://schemas.microsoft.com/office/drawing/2014/main" id="{8427210D-F46D-53D3-13CD-7F0FC1472B70}"/>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brightnessContrast bright="40000" contrast="-40000"/>
                    </a14:imgEffect>
                  </a14:imgLayer>
                </a14:imgProps>
              </a:ext>
            </a:extLst>
          </a:blip>
          <a:srcRect l="11245" t="31400" r="-229" b="-3420"/>
          <a:stretch/>
        </p:blipFill>
        <p:spPr>
          <a:xfrm rot="10800000">
            <a:off x="9751018" y="4128917"/>
            <a:ext cx="2712134" cy="2917108"/>
          </a:xfrm>
          <a:prstGeom prst="diagStripe">
            <a:avLst/>
          </a:prstGeom>
        </p:spPr>
      </p:pic>
      <p:pic>
        <p:nvPicPr>
          <p:cNvPr id="7" name="Picture 6" descr="A picture containing background pattern&#10;&#10;Description automatically generated">
            <a:extLst>
              <a:ext uri="{FF2B5EF4-FFF2-40B4-BE49-F238E27FC236}">
                <a16:creationId xmlns:a16="http://schemas.microsoft.com/office/drawing/2014/main" id="{FB8DD95C-EC10-1352-3352-9E89682EFAAF}"/>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l="11245" t="31400" r="-229" b="-3420"/>
          <a:stretch/>
        </p:blipFill>
        <p:spPr>
          <a:xfrm>
            <a:off x="-106875" y="-35625"/>
            <a:ext cx="2712134" cy="2917108"/>
          </a:xfrm>
          <a:prstGeom prst="diagStripe">
            <a:avLst/>
          </a:prstGeom>
        </p:spPr>
      </p:pic>
      <p:sp>
        <p:nvSpPr>
          <p:cNvPr id="2" name="Title 1">
            <a:extLst>
              <a:ext uri="{FF2B5EF4-FFF2-40B4-BE49-F238E27FC236}">
                <a16:creationId xmlns:a16="http://schemas.microsoft.com/office/drawing/2014/main" id="{8A6FBCFF-933D-5C6F-2F7A-0E6B5A202E4B}"/>
              </a:ext>
            </a:extLst>
          </p:cNvPr>
          <p:cNvSpPr txBox="1">
            <a:spLocks/>
          </p:cNvSpPr>
          <p:nvPr/>
        </p:nvSpPr>
        <p:spPr>
          <a:xfrm>
            <a:off x="1145375" y="85368"/>
            <a:ext cx="9901249" cy="1031227"/>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a:solidFill>
                <a:srgbClr val="1277E0"/>
              </a:solidFill>
              <a:latin typeface="Aharoni"/>
              <a:cs typeface="Aharoni"/>
            </a:endParaRPr>
          </a:p>
        </p:txBody>
      </p:sp>
      <p:pic>
        <p:nvPicPr>
          <p:cNvPr id="9" name="Picture 6">
            <a:extLst>
              <a:ext uri="{FF2B5EF4-FFF2-40B4-BE49-F238E27FC236}">
                <a16:creationId xmlns:a16="http://schemas.microsoft.com/office/drawing/2014/main" id="{6581313A-D1F7-B82C-5772-226948310983}"/>
              </a:ext>
            </a:extLst>
          </p:cNvPr>
          <p:cNvPicPr>
            <a:picLocks noChangeAspect="1"/>
          </p:cNvPicPr>
          <p:nvPr/>
        </p:nvPicPr>
        <p:blipFill>
          <a:blip r:embed="rId4"/>
          <a:stretch>
            <a:fillRect/>
          </a:stretch>
        </p:blipFill>
        <p:spPr>
          <a:xfrm>
            <a:off x="152047" y="131243"/>
            <a:ext cx="343969" cy="469738"/>
          </a:xfrm>
          <a:prstGeom prst="rect">
            <a:avLst/>
          </a:prstGeom>
        </p:spPr>
      </p:pic>
      <p:pic>
        <p:nvPicPr>
          <p:cNvPr id="10" name="Picture 9" descr="A picture containing background pattern&#10;&#10;Description automatically generated">
            <a:extLst>
              <a:ext uri="{FF2B5EF4-FFF2-40B4-BE49-F238E27FC236}">
                <a16:creationId xmlns:a16="http://schemas.microsoft.com/office/drawing/2014/main" id="{A54327D9-C62A-906A-E833-ECCD17B69FC2}"/>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l="11245" t="31400" r="-229" b="-3420"/>
          <a:stretch/>
        </p:blipFill>
        <p:spPr>
          <a:xfrm rot="10800000">
            <a:off x="9598618" y="3976517"/>
            <a:ext cx="2712134" cy="2917108"/>
          </a:xfrm>
          <a:prstGeom prst="diagStripe">
            <a:avLst/>
          </a:prstGeom>
        </p:spPr>
      </p:pic>
      <p:sp>
        <p:nvSpPr>
          <p:cNvPr id="3" name="Title 1">
            <a:extLst>
              <a:ext uri="{FF2B5EF4-FFF2-40B4-BE49-F238E27FC236}">
                <a16:creationId xmlns:a16="http://schemas.microsoft.com/office/drawing/2014/main" id="{DB843E1A-662C-0280-B465-B9D96C0D8A7E}"/>
              </a:ext>
            </a:extLst>
          </p:cNvPr>
          <p:cNvSpPr txBox="1">
            <a:spLocks/>
          </p:cNvSpPr>
          <p:nvPr/>
        </p:nvSpPr>
        <p:spPr>
          <a:xfrm>
            <a:off x="1297775" y="237768"/>
            <a:ext cx="9901249" cy="1031227"/>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a:solidFill>
                  <a:srgbClr val="1277E0"/>
                </a:solidFill>
                <a:latin typeface="Aptos"/>
                <a:cs typeface="Aharoni"/>
              </a:rPr>
              <a:t>Applications and Benefits</a:t>
            </a:r>
          </a:p>
        </p:txBody>
      </p:sp>
      <p:sp>
        <p:nvSpPr>
          <p:cNvPr id="6" name="Content Placeholder 2">
            <a:extLst>
              <a:ext uri="{FF2B5EF4-FFF2-40B4-BE49-F238E27FC236}">
                <a16:creationId xmlns:a16="http://schemas.microsoft.com/office/drawing/2014/main" id="{6AA4283A-17F5-0EBA-5EA6-85C86F3C9324}"/>
              </a:ext>
            </a:extLst>
          </p:cNvPr>
          <p:cNvSpPr txBox="1">
            <a:spLocks/>
          </p:cNvSpPr>
          <p:nvPr/>
        </p:nvSpPr>
        <p:spPr>
          <a:xfrm>
            <a:off x="1971006" y="1512637"/>
            <a:ext cx="8249986" cy="4927760"/>
          </a:xfrm>
          <a:prstGeom prst="rect">
            <a:avLst/>
          </a:prstGeom>
        </p:spPr>
        <p:txBody>
          <a:bodyPr vert="horz" lIns="91440" tIns="45720" rIns="91440" bIns="45720" rtlCol="0" anchor="t">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Wingdings"/>
              <a:buChar char="Ø"/>
            </a:pPr>
            <a:r>
              <a:rPr lang="en-US" sz="2800" b="1">
                <a:latin typeface="Aptos"/>
                <a:ea typeface="+mn-lt"/>
                <a:cs typeface="+mn-lt"/>
              </a:rPr>
              <a:t>Immigration Law</a:t>
            </a:r>
            <a:r>
              <a:rPr lang="en-US" sz="2800">
                <a:latin typeface="Aptos"/>
                <a:ea typeface="+mn-lt"/>
                <a:cs typeface="+mn-lt"/>
              </a:rPr>
              <a:t>:</a:t>
            </a:r>
            <a:br>
              <a:rPr lang="en-US" sz="2800">
                <a:latin typeface="Aptos"/>
                <a:ea typeface="+mn-lt"/>
                <a:cs typeface="+mn-lt"/>
              </a:rPr>
            </a:br>
            <a:r>
              <a:rPr lang="en-US" sz="2800">
                <a:latin typeface="Aptos"/>
                <a:ea typeface="+mn-lt"/>
                <a:cs typeface="+mn-lt"/>
              </a:rPr>
              <a:t>Ensures the correct SOC code is chosen for visa applications, reducing the risk of denial or compliance issues.</a:t>
            </a:r>
            <a:endParaRPr lang="en-US">
              <a:latin typeface="Aptos"/>
              <a:cs typeface="Times New Roman"/>
            </a:endParaRPr>
          </a:p>
          <a:p>
            <a:pPr marL="457200" indent="-457200" algn="l">
              <a:buFont typeface="Wingdings"/>
              <a:buChar char="Ø"/>
            </a:pPr>
            <a:r>
              <a:rPr lang="en-US" sz="2800" b="1">
                <a:latin typeface="Aptos"/>
                <a:ea typeface="+mn-lt"/>
                <a:cs typeface="+mn-lt"/>
              </a:rPr>
              <a:t>HR and Recruitment</a:t>
            </a:r>
            <a:r>
              <a:rPr lang="en-US" sz="2800">
                <a:latin typeface="Aptos"/>
                <a:ea typeface="+mn-lt"/>
                <a:cs typeface="+mn-lt"/>
              </a:rPr>
              <a:t>:</a:t>
            </a:r>
            <a:br>
              <a:rPr lang="en-US" sz="2800">
                <a:latin typeface="Aptos"/>
                <a:ea typeface="+mn-lt"/>
                <a:cs typeface="+mn-lt"/>
              </a:rPr>
            </a:br>
            <a:r>
              <a:rPr lang="en-US" sz="2800">
                <a:latin typeface="Aptos"/>
                <a:ea typeface="+mn-lt"/>
                <a:cs typeface="+mn-lt"/>
              </a:rPr>
              <a:t>Assists in job classification and matching candidates to positions based on SOC codes, streamlining talent acquisition.</a:t>
            </a:r>
            <a:endParaRPr lang="en-US">
              <a:latin typeface="Aptos"/>
              <a:cs typeface="Times New Roman"/>
            </a:endParaRPr>
          </a:p>
          <a:p>
            <a:pPr marL="457200" indent="-457200" algn="l">
              <a:buFont typeface="Wingdings"/>
              <a:buChar char="Ø"/>
            </a:pPr>
            <a:r>
              <a:rPr lang="en-US" sz="2800" b="1">
                <a:latin typeface="Aptos"/>
                <a:ea typeface="+mn-lt"/>
                <a:cs typeface="+mn-lt"/>
              </a:rPr>
              <a:t>Government Agencies</a:t>
            </a:r>
            <a:r>
              <a:rPr lang="en-US" sz="2800">
                <a:latin typeface="Aptos"/>
                <a:ea typeface="+mn-lt"/>
                <a:cs typeface="+mn-lt"/>
              </a:rPr>
              <a:t>:</a:t>
            </a:r>
            <a:br>
              <a:rPr lang="en-US" sz="2800">
                <a:latin typeface="Aptos"/>
                <a:ea typeface="+mn-lt"/>
                <a:cs typeface="+mn-lt"/>
              </a:rPr>
            </a:br>
            <a:r>
              <a:rPr lang="en-US" sz="2800">
                <a:latin typeface="Aptos"/>
                <a:ea typeface="+mn-lt"/>
                <a:cs typeface="+mn-lt"/>
              </a:rPr>
              <a:t>Helps with workforce planning and statistical data analysis by automating SOC code categorization for job descriptions.</a:t>
            </a:r>
            <a:endParaRPr lang="en-US">
              <a:latin typeface="Aptos"/>
              <a:cs typeface="Times New Roman"/>
            </a:endParaRPr>
          </a:p>
          <a:p>
            <a:pPr marL="457200" indent="-457200" algn="l">
              <a:buFont typeface="Wingdings"/>
              <a:buChar char="Ø"/>
            </a:pPr>
            <a:r>
              <a:rPr lang="en-US" sz="2800" b="1">
                <a:latin typeface="Aptos"/>
                <a:ea typeface="+mn-lt"/>
                <a:cs typeface="+mn-lt"/>
              </a:rPr>
              <a:t>Job Market Analytics</a:t>
            </a:r>
            <a:r>
              <a:rPr lang="en-US" sz="2800">
                <a:latin typeface="Aptos"/>
                <a:ea typeface="+mn-lt"/>
                <a:cs typeface="+mn-lt"/>
              </a:rPr>
              <a:t>:</a:t>
            </a:r>
            <a:br>
              <a:rPr lang="en-US" sz="2800">
                <a:latin typeface="Aptos"/>
                <a:ea typeface="+mn-lt"/>
                <a:cs typeface="+mn-lt"/>
              </a:rPr>
            </a:br>
            <a:r>
              <a:rPr lang="en-US" sz="2800">
                <a:latin typeface="Aptos"/>
                <a:ea typeface="+mn-lt"/>
                <a:cs typeface="+mn-lt"/>
              </a:rPr>
              <a:t>Companies using this system can gain insights into market trends and employment categories by analyzing SOC code distributions across industries.</a:t>
            </a:r>
            <a:endParaRPr lang="en-US">
              <a:latin typeface="Aptos"/>
              <a:cs typeface="Times New Roman"/>
            </a:endParaRPr>
          </a:p>
          <a:p>
            <a:pPr marL="457200" indent="-457200" algn="l">
              <a:buFont typeface="Wingdings" panose="020B0604020202020204" pitchFamily="34" charset="0"/>
              <a:buChar char="Ø"/>
            </a:pPr>
            <a:r>
              <a:rPr lang="en-US" sz="2800" b="1">
                <a:latin typeface="Aptos"/>
                <a:ea typeface="Meiryo"/>
                <a:cs typeface="Times New Roman"/>
              </a:rPr>
              <a:t>CPT Codes (medical insurance)</a:t>
            </a:r>
            <a:br>
              <a:rPr lang="en-US">
                <a:latin typeface="Aptos"/>
              </a:rPr>
            </a:br>
            <a:r>
              <a:rPr lang="en-US" sz="2800">
                <a:latin typeface="Aptos"/>
                <a:ea typeface="Meiryo"/>
                <a:cs typeface="Times New Roman"/>
              </a:rPr>
              <a:t>Matching medical procedures to correct CPT codes</a:t>
            </a:r>
          </a:p>
          <a:p>
            <a:pPr marL="457200" indent="-457200" algn="l">
              <a:buFont typeface="Wingdings" panose="020B0604020202020204" pitchFamily="34" charset="0"/>
              <a:buChar char="Ø"/>
            </a:pPr>
            <a:r>
              <a:rPr lang="en-US" sz="2800" b="1">
                <a:latin typeface="Aptos"/>
                <a:ea typeface="Meiryo"/>
                <a:cs typeface="Times New Roman"/>
              </a:rPr>
              <a:t>Other Insurance classifications</a:t>
            </a:r>
          </a:p>
        </p:txBody>
      </p:sp>
    </p:spTree>
    <p:extLst>
      <p:ext uri="{BB962C8B-B14F-4D97-AF65-F5344CB8AC3E}">
        <p14:creationId xmlns:p14="http://schemas.microsoft.com/office/powerpoint/2010/main" val="3501525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background pattern&#10;&#10;Description automatically generated">
            <a:extLst>
              <a:ext uri="{FF2B5EF4-FFF2-40B4-BE49-F238E27FC236}">
                <a16:creationId xmlns:a16="http://schemas.microsoft.com/office/drawing/2014/main" id="{377424A2-FE3E-72C5-A978-825098F2F17E}"/>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brightnessContrast bright="40000" contrast="-40000"/>
                    </a14:imgEffect>
                  </a14:imgLayer>
                </a14:imgProps>
              </a:ext>
            </a:extLst>
          </a:blip>
          <a:srcRect l="11245" t="31400" r="-229" b="-3420"/>
          <a:stretch/>
        </p:blipFill>
        <p:spPr>
          <a:xfrm>
            <a:off x="-259275" y="-189559"/>
            <a:ext cx="2712134" cy="2917108"/>
          </a:xfrm>
          <a:prstGeom prst="diagStripe">
            <a:avLst/>
          </a:prstGeom>
        </p:spPr>
      </p:pic>
      <p:pic>
        <p:nvPicPr>
          <p:cNvPr id="11" name="Picture 10" descr="A picture containing background pattern&#10;&#10;Description automatically generated">
            <a:extLst>
              <a:ext uri="{FF2B5EF4-FFF2-40B4-BE49-F238E27FC236}">
                <a16:creationId xmlns:a16="http://schemas.microsoft.com/office/drawing/2014/main" id="{8427210D-F46D-53D3-13CD-7F0FC1472B70}"/>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brightnessContrast bright="40000" contrast="-40000"/>
                    </a14:imgEffect>
                  </a14:imgLayer>
                </a14:imgProps>
              </a:ext>
            </a:extLst>
          </a:blip>
          <a:srcRect l="11245" t="31400" r="-229" b="-3420"/>
          <a:stretch/>
        </p:blipFill>
        <p:spPr>
          <a:xfrm rot="10800000">
            <a:off x="9751018" y="4128917"/>
            <a:ext cx="2712134" cy="2917108"/>
          </a:xfrm>
          <a:prstGeom prst="diagStripe">
            <a:avLst/>
          </a:prstGeom>
        </p:spPr>
      </p:pic>
      <p:pic>
        <p:nvPicPr>
          <p:cNvPr id="7" name="Picture 6" descr="A picture containing background pattern&#10;&#10;Description automatically generated">
            <a:extLst>
              <a:ext uri="{FF2B5EF4-FFF2-40B4-BE49-F238E27FC236}">
                <a16:creationId xmlns:a16="http://schemas.microsoft.com/office/drawing/2014/main" id="{FB8DD95C-EC10-1352-3352-9E89682EFAAF}"/>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l="11245" t="31400" r="-229" b="-3420"/>
          <a:stretch/>
        </p:blipFill>
        <p:spPr>
          <a:xfrm>
            <a:off x="-106875" y="-35625"/>
            <a:ext cx="2712134" cy="2917108"/>
          </a:xfrm>
          <a:prstGeom prst="diagStripe">
            <a:avLst/>
          </a:prstGeom>
        </p:spPr>
      </p:pic>
      <p:sp>
        <p:nvSpPr>
          <p:cNvPr id="2" name="Title 1">
            <a:extLst>
              <a:ext uri="{FF2B5EF4-FFF2-40B4-BE49-F238E27FC236}">
                <a16:creationId xmlns:a16="http://schemas.microsoft.com/office/drawing/2014/main" id="{8A6FBCFF-933D-5C6F-2F7A-0E6B5A202E4B}"/>
              </a:ext>
            </a:extLst>
          </p:cNvPr>
          <p:cNvSpPr txBox="1">
            <a:spLocks/>
          </p:cNvSpPr>
          <p:nvPr/>
        </p:nvSpPr>
        <p:spPr>
          <a:xfrm>
            <a:off x="1145375" y="85368"/>
            <a:ext cx="9901249" cy="1031227"/>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a:solidFill>
                <a:srgbClr val="1277E0"/>
              </a:solidFill>
              <a:latin typeface="Aharoni"/>
              <a:cs typeface="Aharoni"/>
            </a:endParaRPr>
          </a:p>
        </p:txBody>
      </p:sp>
      <p:pic>
        <p:nvPicPr>
          <p:cNvPr id="9" name="Picture 6">
            <a:extLst>
              <a:ext uri="{FF2B5EF4-FFF2-40B4-BE49-F238E27FC236}">
                <a16:creationId xmlns:a16="http://schemas.microsoft.com/office/drawing/2014/main" id="{6581313A-D1F7-B82C-5772-226948310983}"/>
              </a:ext>
            </a:extLst>
          </p:cNvPr>
          <p:cNvPicPr>
            <a:picLocks noChangeAspect="1"/>
          </p:cNvPicPr>
          <p:nvPr/>
        </p:nvPicPr>
        <p:blipFill>
          <a:blip r:embed="rId4"/>
          <a:stretch>
            <a:fillRect/>
          </a:stretch>
        </p:blipFill>
        <p:spPr>
          <a:xfrm>
            <a:off x="152047" y="131243"/>
            <a:ext cx="343969" cy="469738"/>
          </a:xfrm>
          <a:prstGeom prst="rect">
            <a:avLst/>
          </a:prstGeom>
        </p:spPr>
      </p:pic>
      <p:pic>
        <p:nvPicPr>
          <p:cNvPr id="10" name="Picture 9" descr="A picture containing background pattern&#10;&#10;Description automatically generated">
            <a:extLst>
              <a:ext uri="{FF2B5EF4-FFF2-40B4-BE49-F238E27FC236}">
                <a16:creationId xmlns:a16="http://schemas.microsoft.com/office/drawing/2014/main" id="{A54327D9-C62A-906A-E833-ECCD17B69FC2}"/>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l="11245" t="31400" r="-229" b="-3420"/>
          <a:stretch/>
        </p:blipFill>
        <p:spPr>
          <a:xfrm rot="10800000">
            <a:off x="9598618" y="3976517"/>
            <a:ext cx="2712134" cy="2917108"/>
          </a:xfrm>
          <a:prstGeom prst="diagStripe">
            <a:avLst/>
          </a:prstGeom>
        </p:spPr>
      </p:pic>
      <p:sp>
        <p:nvSpPr>
          <p:cNvPr id="3" name="Title 1">
            <a:extLst>
              <a:ext uri="{FF2B5EF4-FFF2-40B4-BE49-F238E27FC236}">
                <a16:creationId xmlns:a16="http://schemas.microsoft.com/office/drawing/2014/main" id="{DB843E1A-662C-0280-B465-B9D96C0D8A7E}"/>
              </a:ext>
            </a:extLst>
          </p:cNvPr>
          <p:cNvSpPr txBox="1">
            <a:spLocks/>
          </p:cNvSpPr>
          <p:nvPr/>
        </p:nvSpPr>
        <p:spPr>
          <a:xfrm>
            <a:off x="1297775" y="237768"/>
            <a:ext cx="9901249" cy="1031227"/>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a:solidFill>
                  <a:srgbClr val="1277E0"/>
                </a:solidFill>
                <a:latin typeface="Aptos"/>
                <a:cs typeface="Aharoni"/>
              </a:rPr>
              <a:t>System Design</a:t>
            </a:r>
          </a:p>
        </p:txBody>
      </p:sp>
      <p:sp>
        <p:nvSpPr>
          <p:cNvPr id="6" name="Content Placeholder 2">
            <a:extLst>
              <a:ext uri="{FF2B5EF4-FFF2-40B4-BE49-F238E27FC236}">
                <a16:creationId xmlns:a16="http://schemas.microsoft.com/office/drawing/2014/main" id="{300D98EE-46C2-A5A6-5496-FF27631E2795}"/>
              </a:ext>
            </a:extLst>
          </p:cNvPr>
          <p:cNvSpPr txBox="1">
            <a:spLocks/>
          </p:cNvSpPr>
          <p:nvPr/>
        </p:nvSpPr>
        <p:spPr>
          <a:xfrm>
            <a:off x="1971006" y="1253845"/>
            <a:ext cx="8249986" cy="4927760"/>
          </a:xfrm>
          <a:prstGeom prst="rect">
            <a:avLst/>
          </a:prstGeom>
        </p:spPr>
        <p:txBody>
          <a:bodyPr vert="horz" lIns="91440" tIns="45720" rIns="91440" bIns="45720" rtlCol="0" anchor="t">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a:buChar char="Ø"/>
            </a:pPr>
            <a:r>
              <a:rPr lang="en-US" sz="2200" b="1">
                <a:latin typeface="Aptos"/>
                <a:ea typeface="+mn-lt"/>
                <a:cs typeface="+mn-lt"/>
              </a:rPr>
              <a:t>Data Sources</a:t>
            </a:r>
            <a:r>
              <a:rPr lang="en-US" sz="2200">
                <a:latin typeface="Aptos"/>
                <a:ea typeface="+mn-lt"/>
                <a:cs typeface="+mn-lt"/>
              </a:rPr>
              <a:t>:</a:t>
            </a:r>
            <a:br>
              <a:rPr lang="en-US" sz="2200">
                <a:latin typeface="Aptos"/>
                <a:ea typeface="+mn-lt"/>
                <a:cs typeface="+mn-lt"/>
              </a:rPr>
            </a:br>
            <a:r>
              <a:rPr lang="en-US" sz="2200">
                <a:latin typeface="Aptos"/>
                <a:ea typeface="+mn-lt"/>
                <a:cs typeface="+mn-lt"/>
              </a:rPr>
              <a:t>SOC code database (e.g., O-Net Online) and JSON storage for embeddings and tokenized documents.</a:t>
            </a:r>
            <a:endParaRPr lang="en-US">
              <a:latin typeface="Aptos"/>
              <a:cs typeface="Calibri" panose="020F0502020204030204"/>
            </a:endParaRPr>
          </a:p>
          <a:p>
            <a:pPr marL="342900" indent="-342900" algn="l">
              <a:buFont typeface="Wingdings"/>
              <a:buChar char="Ø"/>
            </a:pPr>
            <a:r>
              <a:rPr lang="en-US" sz="2200" b="1">
                <a:latin typeface="Aptos"/>
                <a:ea typeface="+mn-lt"/>
                <a:cs typeface="+mn-lt"/>
              </a:rPr>
              <a:t>Preprocessing Layer</a:t>
            </a:r>
            <a:r>
              <a:rPr lang="en-US" sz="2200">
                <a:latin typeface="Aptos"/>
                <a:ea typeface="+mn-lt"/>
                <a:cs typeface="+mn-lt"/>
              </a:rPr>
              <a:t>:</a:t>
            </a:r>
            <a:br>
              <a:rPr lang="en-US" sz="2200">
                <a:latin typeface="Aptos"/>
                <a:ea typeface="+mn-lt"/>
                <a:cs typeface="+mn-lt"/>
              </a:rPr>
            </a:br>
            <a:r>
              <a:rPr lang="en-US" sz="2200">
                <a:latin typeface="Aptos"/>
                <a:ea typeface="+mn-lt"/>
                <a:cs typeface="+mn-lt"/>
              </a:rPr>
              <a:t>Tokenization, chunking, and embedding generation using the </a:t>
            </a:r>
            <a:r>
              <a:rPr lang="en-US" sz="2200" b="1">
                <a:latin typeface="Aptos"/>
                <a:ea typeface="+mn-lt"/>
                <a:cs typeface="+mn-lt"/>
              </a:rPr>
              <a:t>Ada</a:t>
            </a:r>
            <a:r>
              <a:rPr lang="en-US" sz="2200">
                <a:latin typeface="Aptos"/>
                <a:ea typeface="+mn-lt"/>
                <a:cs typeface="+mn-lt"/>
              </a:rPr>
              <a:t> embeddings model.</a:t>
            </a:r>
            <a:endParaRPr lang="en-US">
              <a:latin typeface="Aptos"/>
              <a:ea typeface="+mn-lt"/>
              <a:cs typeface="+mn-lt"/>
            </a:endParaRPr>
          </a:p>
          <a:p>
            <a:pPr marL="342900" indent="-342900" algn="l">
              <a:buFont typeface="Wingdings"/>
              <a:buChar char="Ø"/>
            </a:pPr>
            <a:r>
              <a:rPr lang="en-US" sz="2200" b="1">
                <a:latin typeface="Aptos"/>
                <a:ea typeface="+mn-lt"/>
                <a:cs typeface="+mn-lt"/>
              </a:rPr>
              <a:t>Search Engine</a:t>
            </a:r>
            <a:r>
              <a:rPr lang="en-US" sz="2200">
                <a:latin typeface="Aptos"/>
                <a:ea typeface="+mn-lt"/>
                <a:cs typeface="+mn-lt"/>
              </a:rPr>
              <a:t>:</a:t>
            </a:r>
            <a:br>
              <a:rPr lang="en-US" sz="2200">
                <a:latin typeface="Aptos"/>
                <a:ea typeface="+mn-lt"/>
                <a:cs typeface="+mn-lt"/>
              </a:rPr>
            </a:br>
            <a:r>
              <a:rPr lang="en-US" sz="2200">
                <a:latin typeface="Aptos"/>
                <a:ea typeface="+mn-lt"/>
                <a:cs typeface="+mn-lt"/>
              </a:rPr>
              <a:t>Hybrid search combining BM25 for keyword matching and cosine similarity for semantic search.</a:t>
            </a:r>
            <a:endParaRPr lang="en-US">
              <a:latin typeface="Aptos"/>
              <a:cs typeface="Calibri" panose="020F0502020204030204"/>
            </a:endParaRPr>
          </a:p>
          <a:p>
            <a:pPr marL="342900" indent="-342900" algn="l">
              <a:buFont typeface="Wingdings"/>
              <a:buChar char="Ø"/>
            </a:pPr>
            <a:r>
              <a:rPr lang="en-US" sz="2200" b="1">
                <a:latin typeface="Aptos"/>
                <a:ea typeface="+mn-lt"/>
                <a:cs typeface="+mn-lt"/>
              </a:rPr>
              <a:t>LLM Decision Layer</a:t>
            </a:r>
            <a:r>
              <a:rPr lang="en-US" sz="2200">
                <a:latin typeface="Aptos"/>
                <a:ea typeface="+mn-lt"/>
                <a:cs typeface="+mn-lt"/>
              </a:rPr>
              <a:t>:</a:t>
            </a:r>
            <a:br>
              <a:rPr lang="en-US" sz="2200">
                <a:latin typeface="Aptos"/>
                <a:ea typeface="+mn-lt"/>
                <a:cs typeface="+mn-lt"/>
              </a:rPr>
            </a:br>
            <a:r>
              <a:rPr lang="en-US" sz="2200">
                <a:latin typeface="Aptos"/>
                <a:ea typeface="+mn-lt"/>
                <a:cs typeface="+mn-lt"/>
              </a:rPr>
              <a:t>Large Language Model processes and ranks the top SOC codes and provides the final classification with an explanation.</a:t>
            </a:r>
            <a:endParaRPr lang="en-US">
              <a:latin typeface="Aptos"/>
              <a:cs typeface="Calibri" panose="020F0502020204030204"/>
            </a:endParaRPr>
          </a:p>
          <a:p>
            <a:pPr marL="342900" indent="-342900" algn="l">
              <a:buFont typeface="Wingdings"/>
              <a:buChar char="Ø"/>
            </a:pPr>
            <a:r>
              <a:rPr lang="en-US" sz="2200" b="1">
                <a:latin typeface="Aptos"/>
                <a:ea typeface="+mn-lt"/>
                <a:cs typeface="+mn-lt"/>
              </a:rPr>
              <a:t>API Integration</a:t>
            </a:r>
            <a:r>
              <a:rPr lang="en-US" sz="2200">
                <a:latin typeface="Aptos"/>
                <a:ea typeface="+mn-lt"/>
                <a:cs typeface="+mn-lt"/>
              </a:rPr>
              <a:t>:</a:t>
            </a:r>
            <a:br>
              <a:rPr lang="en-US" sz="2200">
                <a:latin typeface="Aptos"/>
                <a:ea typeface="+mn-lt"/>
                <a:cs typeface="+mn-lt"/>
              </a:rPr>
            </a:br>
            <a:r>
              <a:rPr lang="en-US" sz="2200">
                <a:latin typeface="Aptos"/>
                <a:ea typeface="+mn-lt"/>
                <a:cs typeface="+mn-lt"/>
              </a:rPr>
              <a:t>Real-time processing of user queries through an API, returning the top SOC codes with explanations.</a:t>
            </a:r>
          </a:p>
          <a:p>
            <a:pPr marL="342900" indent="-342900" algn="l">
              <a:buFont typeface="Wingdings" panose="020B0604020202020204" pitchFamily="34" charset="0"/>
              <a:buChar char="Ø"/>
            </a:pPr>
            <a:endParaRPr lang="en-US" sz="2200">
              <a:latin typeface="Aptos"/>
              <a:ea typeface="Meiryo" panose="020B0604030504040204" pitchFamily="34" charset="-128"/>
              <a:cs typeface="Calibri"/>
            </a:endParaRPr>
          </a:p>
          <a:p>
            <a:pPr marL="342900" indent="-342900">
              <a:buFont typeface="Wingdings" panose="020B0604020202020204" pitchFamily="34" charset="0"/>
              <a:buChar char="Ø"/>
            </a:pPr>
            <a:endParaRPr lang="en-US">
              <a:solidFill>
                <a:srgbClr val="1277E0"/>
              </a:solidFill>
              <a:latin typeface="Aptos"/>
              <a:cs typeface="Aharoni"/>
            </a:endParaRPr>
          </a:p>
        </p:txBody>
      </p:sp>
    </p:spTree>
    <p:extLst>
      <p:ext uri="{BB962C8B-B14F-4D97-AF65-F5344CB8AC3E}">
        <p14:creationId xmlns:p14="http://schemas.microsoft.com/office/powerpoint/2010/main" val="844653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6">
            <a:extLst>
              <a:ext uri="{FF2B5EF4-FFF2-40B4-BE49-F238E27FC236}">
                <a16:creationId xmlns:a16="http://schemas.microsoft.com/office/drawing/2014/main" id="{D4CAE79B-C548-6F1E-4826-61D88F19F51D}"/>
              </a:ext>
            </a:extLst>
          </p:cNvPr>
          <p:cNvPicPr>
            <a:picLocks noChangeAspect="1"/>
          </p:cNvPicPr>
          <p:nvPr/>
        </p:nvPicPr>
        <p:blipFill>
          <a:blip r:embed="rId2"/>
          <a:stretch>
            <a:fillRect/>
          </a:stretch>
        </p:blipFill>
        <p:spPr>
          <a:xfrm>
            <a:off x="395887" y="176963"/>
            <a:ext cx="458269" cy="576418"/>
          </a:xfrm>
          <a:prstGeom prst="rect">
            <a:avLst/>
          </a:prstGeom>
        </p:spPr>
      </p:pic>
      <p:pic>
        <p:nvPicPr>
          <p:cNvPr id="8" name="Picture 185" descr="A blue and white pattern&#10;&#10;Description automatically generated">
            <a:extLst>
              <a:ext uri="{FF2B5EF4-FFF2-40B4-BE49-F238E27FC236}">
                <a16:creationId xmlns:a16="http://schemas.microsoft.com/office/drawing/2014/main" id="{0B4E840C-7B84-4C0C-E4C4-14411B372228}"/>
              </a:ext>
            </a:extLst>
          </p:cNvPr>
          <p:cNvPicPr>
            <a:picLocks noChangeAspect="1"/>
          </p:cNvPicPr>
          <p:nvPr/>
        </p:nvPicPr>
        <p:blipFill>
          <a:blip r:embed="rId3"/>
          <a:srcRect l="1270" r="1270"/>
          <a:stretch/>
        </p:blipFill>
        <p:spPr>
          <a:xfrm>
            <a:off x="7981291" y="27963"/>
            <a:ext cx="4219128" cy="6802064"/>
          </a:xfrm>
          <a:custGeom>
            <a:avLst/>
            <a:gdLst/>
            <a:ahLst/>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pic>
        <p:nvPicPr>
          <p:cNvPr id="9" name="Picture 8" descr="A diagram of a process&#10;&#10;Description automatically generated">
            <a:extLst>
              <a:ext uri="{FF2B5EF4-FFF2-40B4-BE49-F238E27FC236}">
                <a16:creationId xmlns:a16="http://schemas.microsoft.com/office/drawing/2014/main" id="{3F8BEE51-5DF7-517E-1B16-82DD0240EB5B}"/>
              </a:ext>
            </a:extLst>
          </p:cNvPr>
          <p:cNvPicPr>
            <a:picLocks noChangeAspect="1"/>
          </p:cNvPicPr>
          <p:nvPr/>
        </p:nvPicPr>
        <p:blipFill>
          <a:blip r:embed="rId4"/>
          <a:stretch>
            <a:fillRect/>
          </a:stretch>
        </p:blipFill>
        <p:spPr>
          <a:xfrm>
            <a:off x="1620631" y="15380"/>
            <a:ext cx="8866849" cy="6806267"/>
          </a:xfrm>
          <a:prstGeom prst="rect">
            <a:avLst/>
          </a:prstGeom>
        </p:spPr>
      </p:pic>
    </p:spTree>
    <p:extLst>
      <p:ext uri="{BB962C8B-B14F-4D97-AF65-F5344CB8AC3E}">
        <p14:creationId xmlns:p14="http://schemas.microsoft.com/office/powerpoint/2010/main" val="1586371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DE2F5CDC-C5CB-7235-AC38-71E202330DBB}"/>
              </a:ext>
            </a:extLst>
          </p:cNvPr>
          <p:cNvPicPr>
            <a:picLocks noChangeAspect="1"/>
          </p:cNvPicPr>
          <p:nvPr/>
        </p:nvPicPr>
        <p:blipFill>
          <a:blip r:embed="rId2"/>
          <a:stretch>
            <a:fillRect/>
          </a:stretch>
        </p:blipFill>
        <p:spPr>
          <a:xfrm>
            <a:off x="7179619" y="539343"/>
            <a:ext cx="3054915" cy="2543217"/>
          </a:xfrm>
          <a:prstGeom prst="rect">
            <a:avLst/>
          </a:prstGeom>
        </p:spPr>
      </p:pic>
      <p:cxnSp>
        <p:nvCxnSpPr>
          <p:cNvPr id="51" name="Straight Connector 50">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4" name="Picture 3" descr="A screenshot of a web page&#10;&#10;Description automatically generated">
            <a:extLst>
              <a:ext uri="{FF2B5EF4-FFF2-40B4-BE49-F238E27FC236}">
                <a16:creationId xmlns:a16="http://schemas.microsoft.com/office/drawing/2014/main" id="{529B4458-604F-D873-81FD-DE3F525370AB}"/>
              </a:ext>
            </a:extLst>
          </p:cNvPr>
          <p:cNvPicPr>
            <a:picLocks noChangeAspect="1"/>
          </p:cNvPicPr>
          <p:nvPr/>
        </p:nvPicPr>
        <p:blipFill>
          <a:blip r:embed="rId3"/>
          <a:stretch>
            <a:fillRect/>
          </a:stretch>
        </p:blipFill>
        <p:spPr>
          <a:xfrm>
            <a:off x="1998225" y="3671316"/>
            <a:ext cx="2986348" cy="2545862"/>
          </a:xfrm>
          <a:prstGeom prst="rect">
            <a:avLst/>
          </a:prstGeom>
        </p:spPr>
      </p:pic>
      <p:pic>
        <p:nvPicPr>
          <p:cNvPr id="5" name="Picture 4" descr="A screenshot of a computer code&#10;&#10;Description automatically generated">
            <a:extLst>
              <a:ext uri="{FF2B5EF4-FFF2-40B4-BE49-F238E27FC236}">
                <a16:creationId xmlns:a16="http://schemas.microsoft.com/office/drawing/2014/main" id="{B557A998-9A8E-6906-8F1F-FD6A34BC6047}"/>
              </a:ext>
            </a:extLst>
          </p:cNvPr>
          <p:cNvPicPr>
            <a:picLocks noChangeAspect="1"/>
          </p:cNvPicPr>
          <p:nvPr/>
        </p:nvPicPr>
        <p:blipFill>
          <a:blip r:embed="rId4"/>
          <a:stretch>
            <a:fillRect/>
          </a:stretch>
        </p:blipFill>
        <p:spPr>
          <a:xfrm>
            <a:off x="7211529" y="3671316"/>
            <a:ext cx="2986513" cy="2553469"/>
          </a:xfrm>
          <a:prstGeom prst="rect">
            <a:avLst/>
          </a:prstGeom>
        </p:spPr>
      </p:pic>
      <p:pic>
        <p:nvPicPr>
          <p:cNvPr id="14" name="Picture 6">
            <a:extLst>
              <a:ext uri="{FF2B5EF4-FFF2-40B4-BE49-F238E27FC236}">
                <a16:creationId xmlns:a16="http://schemas.microsoft.com/office/drawing/2014/main" id="{D4CAE79B-C548-6F1E-4826-61D88F19F51D}"/>
              </a:ext>
            </a:extLst>
          </p:cNvPr>
          <p:cNvPicPr>
            <a:picLocks noChangeAspect="1"/>
          </p:cNvPicPr>
          <p:nvPr/>
        </p:nvPicPr>
        <p:blipFill>
          <a:blip r:embed="rId5"/>
          <a:stretch>
            <a:fillRect/>
          </a:stretch>
        </p:blipFill>
        <p:spPr>
          <a:xfrm>
            <a:off x="395887" y="176963"/>
            <a:ext cx="458269" cy="576418"/>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29DDD042-1406-867F-0B23-F37D0B2B7911}"/>
              </a:ext>
            </a:extLst>
          </p:cNvPr>
          <p:cNvPicPr>
            <a:picLocks noChangeAspect="1"/>
          </p:cNvPicPr>
          <p:nvPr/>
        </p:nvPicPr>
        <p:blipFill>
          <a:blip r:embed="rId6"/>
          <a:stretch>
            <a:fillRect/>
          </a:stretch>
        </p:blipFill>
        <p:spPr>
          <a:xfrm>
            <a:off x="1897456" y="538754"/>
            <a:ext cx="3190875" cy="2543175"/>
          </a:xfrm>
          <a:prstGeom prst="rect">
            <a:avLst/>
          </a:prstGeom>
        </p:spPr>
      </p:pic>
    </p:spTree>
    <p:extLst>
      <p:ext uri="{BB962C8B-B14F-4D97-AF65-F5344CB8AC3E}">
        <p14:creationId xmlns:p14="http://schemas.microsoft.com/office/powerpoint/2010/main" val="24282143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11</Slides>
  <Notes>2</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Elias Hintze</dc:creator>
  <cp:revision>2</cp:revision>
  <dcterms:created xsi:type="dcterms:W3CDTF">2023-02-10T18:13:29Z</dcterms:created>
  <dcterms:modified xsi:type="dcterms:W3CDTF">2025-03-03T21:11:19Z</dcterms:modified>
</cp:coreProperties>
</file>